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Hoves Bold" charset="1" panose="02000003020000060003"/>
      <p:regular r:id="rId21"/>
    </p:embeddedFont>
    <p:embeddedFont>
      <p:font typeface="Helios Bold" charset="1" panose="020B0704020202020204"/>
      <p:regular r:id="rId23"/>
    </p:embeddedFont>
    <p:embeddedFont>
      <p:font typeface="Helios" charset="1" panose="020B0504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notesSlides/notesSlide2.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Everyone</a:t>
            </a:r>
          </a:p>
          <a:p>
            <a:r>
              <a:rPr lang="en-US"/>
              <a:t>This is team 83's presentation Adobe Behaviour Simulation Challenge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pipeline starts from the data preprocessing steps, followed by embeddings generations. For the unknown time of dataset, we dropped the year data from our model. For the unknown company ones, we used all the data. The US Encoder was used in all of the models as a representation of text_embeddings and EfficientNet was used for LGBM and CLIP was used for training XGBoost. Predictions based on similarity search were made using the FAISS with fine-tuned MPNET and CLIP embeddings.</a:t>
            </a:r>
          </a:p>
          <a:p>
            <a:r>
              <a:rPr lang="en-US"/>
              <a:t>The final predictions were an ensemble of all these.</a:t>
            </a:r>
          </a:p>
          <a:p>
            <a:r>
              <a:rPr lang="en-US"/>
              <a:t>The predictions were taken on the log scale, hence reducing the outliers effects.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were given two task </a:t>
            </a:r>
          </a:p>
          <a:p>
            <a:r>
              <a:rPr lang="en-US"/>
              <a:t>task 1 was of behavior simulation and task two was of content simulation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Feature extraction and feature engineering was a vast task due to the size of the dataset. Due to our constrained resources we need to work out on faster and efficient solutions like PEFT, decreasing precision. The outliers in the data were also present.</a:t>
            </a:r>
          </a:p>
          <a:p>
            <a:r>
              <a:rPr lang="en-US"/>
              <a:t/>
            </a:r>
          </a:p>
          <a:p>
            <a:r>
              <a:rPr lang="en-US"/>
              <a:t>For the task 02, as the graphic content was to large so we generated captions which can be further used to train our models efficiently.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Coming to the EDA, we saw some interesting trends in our data. The data was found to be time dependent mainly on day of week and hour. The data was also found to be unbalanced and containing a lot of vocabulary.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our first task of behavior simulation.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Preprocessing was done to ensure proper embeddings are made to train our models. The data was first cleaned then temporal features were extracted. Further preview images were downloaded and embeddings of text and images were created.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embeddings generation, we used MPNet-base-v2 fine-tuned on our custom data for the text embeddings. It gave an output of dimension 768. For Image embeddings we firstly tried EfficientNet model to generate embeddings of dimensions 1k.</a:t>
            </a:r>
          </a:p>
          <a:p>
            <a:r>
              <a:rPr lang="en-US"/>
              <a:t>Further CLIP was used to get a combined embeddings of text and images, with 1024 dimensional embeddings.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were the models used by us. Each of them will be further explained with the help of a flowchart.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144000"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3"/>
              <a:stretch>
                <a:fillRect l="-11745" t="0" r="-11745" b="0"/>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1028700" y="3354229"/>
            <a:ext cx="7978148" cy="3578543"/>
            <a:chOff x="0" y="0"/>
            <a:chExt cx="10637530" cy="4771391"/>
          </a:xfrm>
        </p:grpSpPr>
        <p:sp>
          <p:nvSpPr>
            <p:cNvPr name="TextBox 12" id="12"/>
            <p:cNvSpPr txBox="true"/>
            <p:nvPr/>
          </p:nvSpPr>
          <p:spPr>
            <a:xfrm rot="0">
              <a:off x="0" y="4063789"/>
              <a:ext cx="10637530" cy="707602"/>
            </a:xfrm>
            <a:prstGeom prst="rect">
              <a:avLst/>
            </a:prstGeom>
          </p:spPr>
          <p:txBody>
            <a:bodyPr anchor="t" rtlCol="false" tIns="0" lIns="0" bIns="0" rIns="0">
              <a:spAutoFit/>
            </a:bodyPr>
            <a:lstStyle/>
            <a:p>
              <a:pPr algn="l">
                <a:lnSpc>
                  <a:spcPts val="4479"/>
                </a:lnSpc>
              </a:pPr>
            </a:p>
          </p:txBody>
        </p:sp>
        <p:sp>
          <p:nvSpPr>
            <p:cNvPr name="TextBox 13" id="13"/>
            <p:cNvSpPr txBox="true"/>
            <p:nvPr/>
          </p:nvSpPr>
          <p:spPr>
            <a:xfrm rot="0">
              <a:off x="0" y="-9525"/>
              <a:ext cx="10637530" cy="3819525"/>
            </a:xfrm>
            <a:prstGeom prst="rect">
              <a:avLst/>
            </a:prstGeom>
          </p:spPr>
          <p:txBody>
            <a:bodyPr anchor="t" rtlCol="false" tIns="0" lIns="0" bIns="0" rIns="0">
              <a:spAutoFit/>
            </a:bodyPr>
            <a:lstStyle/>
            <a:p>
              <a:pPr algn="l">
                <a:lnSpc>
                  <a:spcPts val="6840"/>
                </a:lnSpc>
              </a:pPr>
              <a:r>
                <a:rPr lang="en-US" sz="5700" b="true">
                  <a:solidFill>
                    <a:srgbClr val="2A2E3A"/>
                  </a:solidFill>
                  <a:latin typeface="TT Hoves Bold"/>
                  <a:ea typeface="TT Hoves Bold"/>
                  <a:cs typeface="TT Hoves Bold"/>
                  <a:sym typeface="TT Hoves Bold"/>
                </a:rPr>
                <a:t>Behaviour Simulation Challenge</a:t>
              </a:r>
            </a:p>
            <a:p>
              <a:pPr algn="l">
                <a:lnSpc>
                  <a:spcPts val="8880"/>
                </a:lnSpc>
              </a:pPr>
              <a:r>
                <a:rPr lang="en-US" sz="7400" b="true">
                  <a:solidFill>
                    <a:srgbClr val="A20E20"/>
                  </a:solidFill>
                  <a:latin typeface="TT Hoves Bold"/>
                  <a:ea typeface="TT Hoves Bold"/>
                  <a:cs typeface="TT Hoves Bold"/>
                  <a:sym typeface="TT Hoves Bold"/>
                </a:rPr>
                <a:t>Adobe</a:t>
              </a:r>
            </a:p>
          </p:txBody>
        </p:sp>
      </p:grpSp>
      <p:sp>
        <p:nvSpPr>
          <p:cNvPr name="Freeform 14" id="14"/>
          <p:cNvSpPr/>
          <p:nvPr/>
        </p:nvSpPr>
        <p:spPr>
          <a:xfrm flipH="false" flipV="false" rot="0">
            <a:off x="15395541" y="161465"/>
            <a:ext cx="2529575" cy="1734470"/>
          </a:xfrm>
          <a:custGeom>
            <a:avLst/>
            <a:gdLst/>
            <a:ahLst/>
            <a:cxnLst/>
            <a:rect r="r" b="b" t="t" l="l"/>
            <a:pathLst>
              <a:path h="1734470" w="2529575">
                <a:moveTo>
                  <a:pt x="0" y="0"/>
                </a:moveTo>
                <a:lnTo>
                  <a:pt x="2529576" y="0"/>
                </a:lnTo>
                <a:lnTo>
                  <a:pt x="2529576" y="1734470"/>
                </a:lnTo>
                <a:lnTo>
                  <a:pt x="0" y="173447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91702"/>
            <a:ext cx="18288000" cy="7178467"/>
          </a:xfrm>
          <a:custGeom>
            <a:avLst/>
            <a:gdLst/>
            <a:ahLst/>
            <a:cxnLst/>
            <a:rect r="r" b="b" t="t" l="l"/>
            <a:pathLst>
              <a:path h="7178467" w="18288000">
                <a:moveTo>
                  <a:pt x="0" y="0"/>
                </a:moveTo>
                <a:lnTo>
                  <a:pt x="18288000" y="0"/>
                </a:lnTo>
                <a:lnTo>
                  <a:pt x="18288000" y="7178467"/>
                </a:lnTo>
                <a:lnTo>
                  <a:pt x="0" y="7178467"/>
                </a:lnTo>
                <a:lnTo>
                  <a:pt x="0" y="0"/>
                </a:lnTo>
                <a:close/>
              </a:path>
            </a:pathLst>
          </a:custGeom>
          <a:blipFill>
            <a:blip r:embed="rId3"/>
            <a:stretch>
              <a:fillRect l="0" t="0" r="0" b="0"/>
            </a:stretch>
          </a:blipFill>
        </p:spPr>
      </p:sp>
      <p:grpSp>
        <p:nvGrpSpPr>
          <p:cNvPr name="Group 3" id="3"/>
          <p:cNvGrpSpPr/>
          <p:nvPr/>
        </p:nvGrpSpPr>
        <p:grpSpPr>
          <a:xfrm rot="-10800000">
            <a:off x="14447117" y="-741521"/>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287623" y="9108281"/>
            <a:ext cx="5765006" cy="1328738"/>
            <a:chOff x="0" y="0"/>
            <a:chExt cx="7686674" cy="1771650"/>
          </a:xfrm>
        </p:grpSpPr>
        <p:grpSp>
          <p:nvGrpSpPr>
            <p:cNvPr name="Group 7" id="7"/>
            <p:cNvGrpSpPr/>
            <p:nvPr/>
          </p:nvGrpSpPr>
          <p:grpSpPr>
            <a:xfrm rot="0">
              <a:off x="0" y="0"/>
              <a:ext cx="7686674" cy="1771650"/>
              <a:chOff x="0" y="0"/>
              <a:chExt cx="1049690" cy="241936"/>
            </a:xfrm>
          </p:grpSpPr>
          <p:sp>
            <p:nvSpPr>
              <p:cNvPr name="Freeform 8" id="8"/>
              <p:cNvSpPr/>
              <p:nvPr/>
            </p:nvSpPr>
            <p:spPr>
              <a:xfrm flipH="false" flipV="false" rot="0">
                <a:off x="0" y="0"/>
                <a:ext cx="1049690" cy="241936"/>
              </a:xfrm>
              <a:custGeom>
                <a:avLst/>
                <a:gdLst/>
                <a:ahLst/>
                <a:cxnLst/>
                <a:rect r="r" b="b" t="t" l="l"/>
                <a:pathLst>
                  <a:path h="241936" w="1049690">
                    <a:moveTo>
                      <a:pt x="203200" y="0"/>
                    </a:moveTo>
                    <a:lnTo>
                      <a:pt x="846490" y="0"/>
                    </a:lnTo>
                    <a:lnTo>
                      <a:pt x="1049690" y="241936"/>
                    </a:lnTo>
                    <a:lnTo>
                      <a:pt x="0" y="241936"/>
                    </a:lnTo>
                    <a:lnTo>
                      <a:pt x="203200" y="0"/>
                    </a:lnTo>
                    <a:close/>
                  </a:path>
                </a:pathLst>
              </a:custGeom>
              <a:solidFill>
                <a:srgbClr val="A20E20"/>
              </a:solidFill>
            </p:spPr>
          </p:sp>
          <p:sp>
            <p:nvSpPr>
              <p:cNvPr name="TextBox 9" id="9"/>
              <p:cNvSpPr txBox="true"/>
              <p:nvPr/>
            </p:nvSpPr>
            <p:spPr>
              <a:xfrm>
                <a:off x="127000" y="-38100"/>
                <a:ext cx="795690" cy="280036"/>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3033168" y="475615"/>
              <a:ext cx="2698286" cy="791845"/>
            </a:xfrm>
            <a:prstGeom prst="rect">
              <a:avLst/>
            </a:prstGeom>
          </p:spPr>
          <p:txBody>
            <a:bodyPr anchor="t" rtlCol="false" tIns="0" lIns="0" bIns="0" rIns="0">
              <a:spAutoFit/>
            </a:bodyPr>
            <a:lstStyle/>
            <a:p>
              <a:pPr algn="l" marL="0" indent="0" lvl="0">
                <a:lnSpc>
                  <a:spcPts val="2340"/>
                </a:lnSpc>
                <a:spcBef>
                  <a:spcPct val="0"/>
                </a:spcBef>
              </a:pPr>
              <a:r>
                <a:rPr lang="en-US" b="true" sz="1800">
                  <a:solidFill>
                    <a:srgbClr val="FFFFFF"/>
                  </a:solidFill>
                  <a:latin typeface="Helios Bold"/>
                  <a:ea typeface="Helios Bold"/>
                  <a:cs typeface="Helios Bold"/>
                  <a:sym typeface="Helios Bold"/>
                </a:rPr>
                <a:t>Flow Chart of task 1</a:t>
              </a:r>
            </a:p>
          </p:txBody>
        </p:sp>
      </p:grpSp>
      <p:sp>
        <p:nvSpPr>
          <p:cNvPr name="TextBox 11" id="11"/>
          <p:cNvSpPr txBox="true"/>
          <p:nvPr/>
        </p:nvSpPr>
        <p:spPr>
          <a:xfrm rot="0">
            <a:off x="2925629" y="505827"/>
            <a:ext cx="12436742" cy="1285875"/>
          </a:xfrm>
          <a:prstGeom prst="rect">
            <a:avLst/>
          </a:prstGeom>
        </p:spPr>
        <p:txBody>
          <a:bodyPr anchor="t" rtlCol="false" tIns="0" lIns="0" bIns="0" rIns="0">
            <a:spAutoFit/>
          </a:bodyPr>
          <a:lstStyle/>
          <a:p>
            <a:pPr algn="l">
              <a:lnSpc>
                <a:spcPts val="10199"/>
              </a:lnSpc>
            </a:pPr>
            <a:r>
              <a:rPr lang="en-US" sz="8499" b="true">
                <a:solidFill>
                  <a:srgbClr val="A20E20"/>
                </a:solidFill>
                <a:latin typeface="TT Hoves Bold"/>
                <a:ea typeface="TT Hoves Bold"/>
                <a:cs typeface="TT Hoves Bold"/>
                <a:sym typeface="TT Hoves Bold"/>
              </a:rPr>
              <a:t>Flow Chart</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222686"/>
            <a:ext cx="19311974" cy="9013611"/>
          </a:xfrm>
          <a:prstGeom prst="rect">
            <a:avLst/>
          </a:prstGeom>
        </p:spPr>
        <p:txBody>
          <a:bodyPr anchor="t" rtlCol="false" tIns="0" lIns="0" bIns="0" rIns="0">
            <a:spAutoFit/>
          </a:bodyPr>
          <a:lstStyle/>
          <a:p>
            <a:pPr algn="l" marL="478783" indent="-239391" lvl="1">
              <a:lnSpc>
                <a:spcPts val="3104"/>
              </a:lnSpc>
              <a:buFont typeface="Arial"/>
              <a:buChar char="•"/>
            </a:pPr>
            <a:r>
              <a:rPr lang="en-US" sz="2217">
                <a:solidFill>
                  <a:srgbClr val="000000"/>
                </a:solidFill>
                <a:latin typeface="Helios"/>
                <a:ea typeface="Helios"/>
                <a:cs typeface="Helios"/>
                <a:sym typeface="Helios"/>
              </a:rPr>
              <a:t>Efficientnet pytorch model zoo. https://pytorch. org/hub/nvidia_deeplearningexamples_ efficientnet/</a:t>
            </a:r>
          </a:p>
          <a:p>
            <a:pPr algn="l" marL="478783" indent="-239391" lvl="1">
              <a:lnSpc>
                <a:spcPts val="3104"/>
              </a:lnSpc>
              <a:buFont typeface="Arial"/>
              <a:buChar char="•"/>
            </a:pPr>
            <a:r>
              <a:rPr lang="en-US" sz="2217">
                <a:solidFill>
                  <a:srgbClr val="000000"/>
                </a:solidFill>
                <a:latin typeface="Helios"/>
                <a:ea typeface="Helios"/>
                <a:cs typeface="Helios"/>
                <a:sym typeface="Helios"/>
              </a:rPr>
              <a:t>Efficientnet tensorflow hub model. A References https://blog.tensorflow.org/2019/02/ </a:t>
            </a:r>
          </a:p>
          <a:p>
            <a:pPr algn="l" marL="478783" indent="-239391" lvl="1">
              <a:lnSpc>
                <a:spcPts val="3104"/>
              </a:lnSpc>
              <a:buFont typeface="Arial"/>
              <a:buChar char="•"/>
            </a:pPr>
            <a:r>
              <a:rPr lang="en-US" sz="2217">
                <a:solidFill>
                  <a:srgbClr val="000000"/>
                </a:solidFill>
                <a:latin typeface="Helios"/>
                <a:ea typeface="Helios"/>
                <a:cs typeface="Helios"/>
                <a:sym typeface="Helios"/>
              </a:rPr>
              <a:t>effective-tensorflow-20-best-practices. html. </a:t>
            </a:r>
          </a:p>
          <a:p>
            <a:pPr algn="l" marL="478783" indent="-239391" lvl="1">
              <a:lnSpc>
                <a:spcPts val="3104"/>
              </a:lnSpc>
              <a:buFont typeface="Arial"/>
              <a:buChar char="•"/>
            </a:pPr>
            <a:r>
              <a:rPr lang="en-US" sz="2217">
                <a:solidFill>
                  <a:srgbClr val="000000"/>
                </a:solidFill>
                <a:latin typeface="Helios"/>
                <a:ea typeface="Helios"/>
                <a:cs typeface="Helios"/>
                <a:sym typeface="Helios"/>
              </a:rPr>
              <a:t>Google ai blog. https://blog.research.google/. Hugging face model hub. https://huggingface.co/ </a:t>
            </a:r>
          </a:p>
          <a:p>
            <a:pPr algn="l" marL="478783" indent="-239391" lvl="1">
              <a:lnSpc>
                <a:spcPts val="3104"/>
              </a:lnSpc>
              <a:buFont typeface="Arial"/>
              <a:buChar char="•"/>
            </a:pPr>
            <a:r>
              <a:rPr lang="en-US" sz="2217">
                <a:solidFill>
                  <a:srgbClr val="000000"/>
                </a:solidFill>
                <a:latin typeface="Helios"/>
                <a:ea typeface="Helios"/>
                <a:cs typeface="Helios"/>
                <a:sym typeface="Helios"/>
              </a:rPr>
              <a:t>models?language=ai.</a:t>
            </a:r>
          </a:p>
          <a:p>
            <a:pPr algn="l" marL="478783" indent="-239391" lvl="1">
              <a:lnSpc>
                <a:spcPts val="3104"/>
              </a:lnSpc>
              <a:buFont typeface="Arial"/>
              <a:buChar char="•"/>
            </a:pPr>
            <a:r>
              <a:rPr lang="en-US" sz="2217">
                <a:solidFill>
                  <a:srgbClr val="000000"/>
                </a:solidFill>
                <a:latin typeface="Helios"/>
                <a:ea typeface="Helios"/>
                <a:cs typeface="Helios"/>
                <a:sym typeface="Helios"/>
              </a:rPr>
              <a:t> Papers with code. https://paperswithcode.com/. </a:t>
            </a:r>
          </a:p>
          <a:p>
            <a:pPr algn="l" marL="478783" indent="-239391" lvl="1">
              <a:lnSpc>
                <a:spcPts val="3104"/>
              </a:lnSpc>
              <a:buFont typeface="Arial"/>
              <a:buChar char="•"/>
            </a:pPr>
            <a:r>
              <a:rPr lang="en-US" sz="2217">
                <a:solidFill>
                  <a:srgbClr val="000000"/>
                </a:solidFill>
                <a:latin typeface="Helios"/>
                <a:ea typeface="Helios"/>
                <a:cs typeface="Helios"/>
                <a:sym typeface="Helios"/>
              </a:rPr>
              <a:t>Askaydevs. 2019. Distilbert github repository. https: //github.com/askaydevs/distillbert-qa. </a:t>
            </a:r>
          </a:p>
          <a:p>
            <a:pPr algn="l" marL="478783" indent="-239391" lvl="1">
              <a:lnSpc>
                <a:spcPts val="3104"/>
              </a:lnSpc>
              <a:buFont typeface="Arial"/>
              <a:buChar char="•"/>
            </a:pPr>
            <a:r>
              <a:rPr lang="en-US" sz="2217">
                <a:solidFill>
                  <a:srgbClr val="000000"/>
                </a:solidFill>
                <a:latin typeface="Helios"/>
                <a:ea typeface="Helios"/>
                <a:cs typeface="Helios"/>
                <a:sym typeface="Helios"/>
              </a:rPr>
              <a:t>Authors. 2022a. Bit: Learning deep representations for image and text retrieval. Google AI. </a:t>
            </a:r>
          </a:p>
          <a:p>
            <a:pPr algn="l" marL="478783" indent="-239391" lvl="1">
              <a:lnSpc>
                <a:spcPts val="3104"/>
              </a:lnSpc>
              <a:buFont typeface="Arial"/>
              <a:buChar char="•"/>
            </a:pPr>
            <a:r>
              <a:rPr lang="en-US" sz="2217">
                <a:solidFill>
                  <a:srgbClr val="000000"/>
                </a:solidFill>
                <a:latin typeface="Helios"/>
                <a:ea typeface="Helios"/>
                <a:cs typeface="Helios"/>
                <a:sym typeface="Helios"/>
              </a:rPr>
              <a:t>Authors. 2022b. Bloom: Language models are multi- modal and many-modal. BigScience. </a:t>
            </a:r>
          </a:p>
          <a:p>
            <a:pPr algn="l" marL="478783" indent="-239391" lvl="1">
              <a:lnSpc>
                <a:spcPts val="3104"/>
              </a:lnSpc>
              <a:buFont typeface="Arial"/>
              <a:buChar char="•"/>
            </a:pPr>
            <a:r>
              <a:rPr lang="en-US" sz="2217">
                <a:solidFill>
                  <a:srgbClr val="000000"/>
                </a:solidFill>
                <a:latin typeface="Helios"/>
                <a:ea typeface="Helios"/>
                <a:cs typeface="Helios"/>
                <a:sym typeface="Helios"/>
              </a:rPr>
              <a:t>Authors. 2022c. Lora: Low-rank optimization for ef- ficiently encoding large language models. Google AI. </a:t>
            </a:r>
          </a:p>
          <a:p>
            <a:pPr algn="l" marL="478783" indent="-239391" lvl="1">
              <a:lnSpc>
                <a:spcPts val="3104"/>
              </a:lnSpc>
              <a:buFont typeface="Arial"/>
              <a:buChar char="•"/>
            </a:pPr>
            <a:r>
              <a:rPr lang="en-US" sz="2217">
                <a:solidFill>
                  <a:srgbClr val="000000"/>
                </a:solidFill>
                <a:latin typeface="Helios"/>
                <a:ea typeface="Helios"/>
                <a:cs typeface="Helios"/>
                <a:sym typeface="Helios"/>
              </a:rPr>
              <a:t>Authors. 2022d. Point-efficient transformers. Google AI. </a:t>
            </a:r>
          </a:p>
          <a:p>
            <a:pPr algn="l" marL="478783" indent="-239391" lvl="1">
              <a:lnSpc>
                <a:spcPts val="3104"/>
              </a:lnSpc>
              <a:buFont typeface="Arial"/>
              <a:buChar char="•"/>
            </a:pPr>
            <a:r>
              <a:rPr lang="en-US" sz="2217">
                <a:solidFill>
                  <a:srgbClr val="000000"/>
                </a:solidFill>
                <a:latin typeface="Helios"/>
                <a:ea typeface="Helios"/>
                <a:cs typeface="Helios"/>
                <a:sym typeface="Helios"/>
              </a:rPr>
              <a:t>beta-eto code. 2022. Blip2 github repository. https: //github.com/beta-eto-code/bx.model. </a:t>
            </a:r>
          </a:p>
          <a:p>
            <a:pPr algn="l" marL="478783" indent="-239391" lvl="1">
              <a:lnSpc>
                <a:spcPts val="3104"/>
              </a:lnSpc>
              <a:buFont typeface="Arial"/>
              <a:buChar char="•"/>
            </a:pPr>
            <a:r>
              <a:rPr lang="en-US" sz="2217">
                <a:solidFill>
                  <a:srgbClr val="000000"/>
                </a:solidFill>
                <a:latin typeface="Helios"/>
                <a:ea typeface="Helios"/>
                <a:cs typeface="Helios"/>
                <a:sym typeface="Helios"/>
              </a:rPr>
              <a:t>bigscience workshop. 2022. Bloom 7b github repository. </a:t>
            </a:r>
          </a:p>
          <a:p>
            <a:pPr algn="l" marL="478783" indent="-239391" lvl="1">
              <a:lnSpc>
                <a:spcPts val="3104"/>
              </a:lnSpc>
              <a:buFont typeface="Arial"/>
              <a:buChar char="•"/>
            </a:pPr>
            <a:r>
              <a:rPr lang="en-US" sz="2217">
                <a:solidFill>
                  <a:srgbClr val="000000"/>
                </a:solidFill>
                <a:latin typeface="Helios"/>
                <a:ea typeface="Helios"/>
                <a:cs typeface="Helios"/>
                <a:sym typeface="Helios"/>
              </a:rPr>
              <a:t>https://github.com/bigscience-workshop/ model_card. </a:t>
            </a:r>
          </a:p>
          <a:p>
            <a:pPr algn="l" marL="478783" indent="-239391" lvl="1">
              <a:lnSpc>
                <a:spcPts val="3104"/>
              </a:lnSpc>
              <a:buFont typeface="Arial"/>
              <a:buChar char="•"/>
            </a:pPr>
            <a:r>
              <a:rPr lang="en-US" sz="2217">
                <a:solidFill>
                  <a:srgbClr val="000000"/>
                </a:solidFill>
                <a:latin typeface="Helios"/>
                <a:ea typeface="Helios"/>
                <a:cs typeface="Helios"/>
                <a:sym typeface="Helios"/>
              </a:rPr>
              <a:t>dmlc. Xgboost github repository. https://github. com/dmlc/xgboost. </a:t>
            </a:r>
          </a:p>
          <a:p>
            <a:pPr algn="l" marL="478783" indent="-239391" lvl="1">
              <a:lnSpc>
                <a:spcPts val="3104"/>
              </a:lnSpc>
              <a:buFont typeface="Arial"/>
              <a:buChar char="•"/>
            </a:pPr>
            <a:r>
              <a:rPr lang="en-US" sz="2217">
                <a:solidFill>
                  <a:srgbClr val="000000"/>
                </a:solidFill>
                <a:latin typeface="Helios"/>
                <a:ea typeface="Helios"/>
                <a:cs typeface="Helios"/>
                <a:sym typeface="Helios"/>
              </a:rPr>
              <a:t>Hugging Face. 2023a. Blip2 hugging face model card. </a:t>
            </a:r>
          </a:p>
          <a:p>
            <a:pPr algn="l" marL="478783" indent="-239391" lvl="1">
              <a:lnSpc>
                <a:spcPts val="3104"/>
              </a:lnSpc>
              <a:buFont typeface="Arial"/>
              <a:buChar char="•"/>
            </a:pPr>
            <a:r>
              <a:rPr lang="en-US" sz="2217">
                <a:solidFill>
                  <a:srgbClr val="000000"/>
                </a:solidFill>
                <a:latin typeface="Helios"/>
                <a:ea typeface="Helios"/>
                <a:cs typeface="Helios"/>
                <a:sym typeface="Helios"/>
              </a:rPr>
              <a:t>https://huggingface.co/docs/transformers/ main/model_doc/bit. </a:t>
            </a:r>
          </a:p>
          <a:p>
            <a:pPr algn="l" marL="478783" indent="-239391" lvl="1">
              <a:lnSpc>
                <a:spcPts val="3104"/>
              </a:lnSpc>
              <a:buFont typeface="Arial"/>
              <a:buChar char="•"/>
            </a:pPr>
            <a:r>
              <a:rPr lang="en-US" sz="2217">
                <a:solidFill>
                  <a:srgbClr val="000000"/>
                </a:solidFill>
                <a:latin typeface="Helios"/>
                <a:ea typeface="Helios"/>
                <a:cs typeface="Helios"/>
                <a:sym typeface="Helios"/>
              </a:rPr>
              <a:t>Hugging Face. 2023b. Distilbert hugging face model card. https://huggingface.co/docs/ transformers/model_doc/distilbert. </a:t>
            </a:r>
          </a:p>
          <a:p>
            <a:pPr algn="l" marL="478783" indent="-239391" lvl="1">
              <a:lnSpc>
                <a:spcPts val="3104"/>
              </a:lnSpc>
              <a:buFont typeface="Arial"/>
              <a:buChar char="•"/>
            </a:pPr>
            <a:r>
              <a:rPr lang="en-US" sz="2217">
                <a:solidFill>
                  <a:srgbClr val="000000"/>
                </a:solidFill>
                <a:latin typeface="Helios"/>
                <a:ea typeface="Helios"/>
                <a:cs typeface="Helios"/>
                <a:sym typeface="Helios"/>
              </a:rPr>
              <a:t>microsoft. Lightgbm github repository. https:// github.com/microsoft/LightGBM. </a:t>
            </a:r>
          </a:p>
          <a:p>
            <a:pPr algn="l" marL="478783" indent="-239391" lvl="1">
              <a:lnSpc>
                <a:spcPts val="3104"/>
              </a:lnSpc>
              <a:buFont typeface="Arial"/>
              <a:buChar char="•"/>
            </a:pPr>
            <a:r>
              <a:rPr lang="en-US" sz="2217">
                <a:solidFill>
                  <a:srgbClr val="000000"/>
                </a:solidFill>
                <a:latin typeface="Helios"/>
                <a:ea typeface="Helios"/>
                <a:cs typeface="Helios"/>
                <a:sym typeface="Helios"/>
              </a:rPr>
              <a:t>Microsoft. Lora github repository. https://github. com/microsoft/LoRA. </a:t>
            </a:r>
          </a:p>
          <a:p>
            <a:pPr algn="l" marL="478783" indent="-239391" lvl="1">
              <a:lnSpc>
                <a:spcPts val="3104"/>
              </a:lnSpc>
              <a:buFont typeface="Arial"/>
              <a:buChar char="•"/>
            </a:pPr>
            <a:r>
              <a:rPr lang="en-US" sz="2217">
                <a:solidFill>
                  <a:srgbClr val="000000"/>
                </a:solidFill>
                <a:latin typeface="Helios"/>
                <a:ea typeface="Helios"/>
                <a:cs typeface="Helios"/>
                <a:sym typeface="Helios"/>
              </a:rPr>
              <a:t>Victor Sanh, Lysandre Debut, Julien Chaumond, and Thomas Wolf. 2019. Distilbert, a distilled version of bert for efficient inference. Google AI. </a:t>
            </a:r>
          </a:p>
          <a:p>
            <a:pPr algn="l" marL="478783" indent="-239391" lvl="1">
              <a:lnSpc>
                <a:spcPts val="3104"/>
              </a:lnSpc>
              <a:buFont typeface="Arial"/>
              <a:buChar char="•"/>
            </a:pPr>
            <a:r>
              <a:rPr lang="en-US" sz="2217">
                <a:solidFill>
                  <a:srgbClr val="000000"/>
                </a:solidFill>
                <a:latin typeface="Helios"/>
                <a:ea typeface="Helios"/>
                <a:cs typeface="Helios"/>
                <a:sym typeface="Helios"/>
              </a:rPr>
              <a:t>Mingxing Tan and Quoc V. Le. 2020. Efficientnet: Re- thinking model scaling for convolutional neural net- works. Google AI. </a:t>
            </a:r>
          </a:p>
          <a:p>
            <a:pPr algn="l">
              <a:lnSpc>
                <a:spcPts val="3104"/>
              </a:lnSpc>
            </a:pPr>
          </a:p>
        </p:txBody>
      </p:sp>
      <p:grpSp>
        <p:nvGrpSpPr>
          <p:cNvPr name="Group 3" id="3"/>
          <p:cNvGrpSpPr/>
          <p:nvPr/>
        </p:nvGrpSpPr>
        <p:grpSpPr>
          <a:xfrm rot="0">
            <a:off x="3024107" y="0"/>
            <a:ext cx="10015819" cy="1999055"/>
            <a:chOff x="0" y="0"/>
            <a:chExt cx="13354426" cy="2665406"/>
          </a:xfrm>
        </p:grpSpPr>
        <p:sp>
          <p:nvSpPr>
            <p:cNvPr name="TextBox 4" id="4"/>
            <p:cNvSpPr txBox="true"/>
            <p:nvPr/>
          </p:nvSpPr>
          <p:spPr>
            <a:xfrm rot="0">
              <a:off x="0" y="0"/>
              <a:ext cx="13354426" cy="1714500"/>
            </a:xfrm>
            <a:prstGeom prst="rect">
              <a:avLst/>
            </a:prstGeom>
          </p:spPr>
          <p:txBody>
            <a:bodyPr anchor="t" rtlCol="false" tIns="0" lIns="0" bIns="0" rIns="0">
              <a:spAutoFit/>
            </a:bodyPr>
            <a:lstStyle/>
            <a:p>
              <a:pPr algn="l">
                <a:lnSpc>
                  <a:spcPts val="10199"/>
                </a:lnSpc>
              </a:pPr>
              <a:r>
                <a:rPr lang="en-US" sz="8499" b="true">
                  <a:solidFill>
                    <a:srgbClr val="A20E20"/>
                  </a:solidFill>
                  <a:latin typeface="TT Hoves Bold"/>
                  <a:ea typeface="TT Hoves Bold"/>
                  <a:cs typeface="TT Hoves Bold"/>
                  <a:sym typeface="TT Hoves Bold"/>
                </a:rPr>
                <a:t>Citations</a:t>
              </a:r>
            </a:p>
          </p:txBody>
        </p:sp>
        <p:sp>
          <p:nvSpPr>
            <p:cNvPr name="TextBox 5" id="5"/>
            <p:cNvSpPr txBox="true"/>
            <p:nvPr/>
          </p:nvSpPr>
          <p:spPr>
            <a:xfrm rot="0">
              <a:off x="0" y="1904252"/>
              <a:ext cx="13354426" cy="761154"/>
            </a:xfrm>
            <a:prstGeom prst="rect">
              <a:avLst/>
            </a:prstGeom>
          </p:spPr>
          <p:txBody>
            <a:bodyPr anchor="t" rtlCol="false" tIns="0" lIns="0" bIns="0" rIns="0">
              <a:spAutoFit/>
            </a:bodyPr>
            <a:lstStyle/>
            <a:p>
              <a:pPr algn="l">
                <a:lnSpc>
                  <a:spcPts val="4759"/>
                </a:lnSpc>
              </a:pPr>
            </a:p>
          </p:txBody>
        </p:sp>
      </p:grpSp>
      <p:grpSp>
        <p:nvGrpSpPr>
          <p:cNvPr name="Group 6" id="6"/>
          <p:cNvGrpSpPr/>
          <p:nvPr/>
        </p:nvGrpSpPr>
        <p:grpSpPr>
          <a:xfrm rot="-10800000">
            <a:off x="14447117" y="-741521"/>
            <a:ext cx="7681766" cy="3540443"/>
            <a:chOff x="0" y="0"/>
            <a:chExt cx="406400" cy="187305"/>
          </a:xfrm>
        </p:grpSpPr>
        <p:sp>
          <p:nvSpPr>
            <p:cNvPr name="Freeform 7" id="7"/>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8" id="8"/>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98795" y="4219575"/>
            <a:ext cx="8890410" cy="1838325"/>
          </a:xfrm>
          <a:prstGeom prst="rect">
            <a:avLst/>
          </a:prstGeom>
        </p:spPr>
        <p:txBody>
          <a:bodyPr anchor="t" rtlCol="false" tIns="0" lIns="0" bIns="0" rIns="0">
            <a:spAutoFit/>
          </a:bodyPr>
          <a:lstStyle/>
          <a:p>
            <a:pPr algn="l">
              <a:lnSpc>
                <a:spcPts val="14400"/>
              </a:lnSpc>
            </a:pPr>
            <a:r>
              <a:rPr lang="en-US" sz="12000" b="true">
                <a:solidFill>
                  <a:srgbClr val="A20E20"/>
                </a:solidFill>
                <a:latin typeface="TT Hoves Bold"/>
                <a:ea typeface="TT Hoves Bold"/>
                <a:cs typeface="TT Hoves Bold"/>
                <a:sym typeface="TT Hoves Bold"/>
              </a:rPr>
              <a:t>Thank you!</a:t>
            </a:r>
          </a:p>
        </p:txBody>
      </p:sp>
      <p:grpSp>
        <p:nvGrpSpPr>
          <p:cNvPr name="Group 3" id="3"/>
          <p:cNvGrpSpPr/>
          <p:nvPr/>
        </p:nvGrpSpPr>
        <p:grpSpPr>
          <a:xfrm rot="-10800000">
            <a:off x="14447117" y="0"/>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8265546">
            <a:off x="-2812183" y="7848600"/>
            <a:ext cx="7681766" cy="3540443"/>
            <a:chOff x="0" y="0"/>
            <a:chExt cx="406400" cy="187305"/>
          </a:xfrm>
        </p:grpSpPr>
        <p:sp>
          <p:nvSpPr>
            <p:cNvPr name="Freeform 7" id="7"/>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8" id="8"/>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3"/>
            <a:stretch>
              <a:fillRect l="0" t="-218576" r="0" b="0"/>
            </a:stretch>
          </a:blipFill>
        </p:spPr>
      </p:sp>
      <p:grpSp>
        <p:nvGrpSpPr>
          <p:cNvPr name="Group 3" id="3"/>
          <p:cNvGrpSpPr/>
          <p:nvPr/>
        </p:nvGrpSpPr>
        <p:grpSpPr>
          <a:xfrm rot="-10800000">
            <a:off x="-3777921" y="2376440"/>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8" id="8"/>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graphicFrame>
        <p:nvGraphicFramePr>
          <p:cNvPr name="Table 9" id="9"/>
          <p:cNvGraphicFramePr>
            <a:graphicFrameLocks noGrp="true"/>
          </p:cNvGraphicFramePr>
          <p:nvPr/>
        </p:nvGraphicFramePr>
        <p:xfrm>
          <a:off x="1958279" y="4117643"/>
          <a:ext cx="7479588" cy="4981575"/>
        </p:xfrm>
        <a:graphic>
          <a:graphicData uri="http://schemas.openxmlformats.org/drawingml/2006/table">
            <a:tbl>
              <a:tblPr/>
              <a:tblGrid>
                <a:gridCol w="1947366"/>
                <a:gridCol w="5532222"/>
              </a:tblGrid>
              <a:tr h="904875">
                <a:tc>
                  <a:txBody>
                    <a:bodyPr anchor="t" rtlCol="false"/>
                    <a:lstStyle/>
                    <a:p>
                      <a:pPr algn="ctr">
                        <a:lnSpc>
                          <a:spcPts val="3640"/>
                        </a:lnSpc>
                        <a:defRPr/>
                      </a:pPr>
                      <a:r>
                        <a:rPr lang="en-US" sz="2600" b="true">
                          <a:solidFill>
                            <a:srgbClr val="A20E20"/>
                          </a:solidFill>
                          <a:latin typeface="Helios Bold"/>
                          <a:ea typeface="Helios Bold"/>
                          <a:cs typeface="Helios Bold"/>
                          <a:sym typeface="Helios Bold"/>
                        </a:rPr>
                        <a:t>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ea typeface="Helios"/>
                          <a:cs typeface="Helios"/>
                          <a:sym typeface="Helios"/>
                        </a:rPr>
                        <a:t>Problem Statement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b="true">
                          <a:solidFill>
                            <a:srgbClr val="A20E20"/>
                          </a:solidFill>
                          <a:latin typeface="Helios Bold"/>
                          <a:ea typeface="Helios Bold"/>
                          <a:cs typeface="Helios Bold"/>
                          <a:sym typeface="Helios Bold"/>
                        </a:rPr>
                        <a:t>2</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ea typeface="Helios"/>
                          <a:cs typeface="Helios"/>
                          <a:sym typeface="Helios"/>
                        </a:rPr>
                        <a:t>Challenges Faced</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b="true">
                          <a:solidFill>
                            <a:srgbClr val="A20E20"/>
                          </a:solidFill>
                          <a:latin typeface="Helios Bold"/>
                          <a:ea typeface="Helios Bold"/>
                          <a:cs typeface="Helios Bold"/>
                          <a:sym typeface="Helios Bold"/>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ea typeface="Helios"/>
                          <a:cs typeface="Helios"/>
                          <a:sym typeface="Helios"/>
                        </a:rPr>
                        <a:t>Dataset and EDA</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b="true">
                          <a:solidFill>
                            <a:srgbClr val="A20E20"/>
                          </a:solidFill>
                          <a:latin typeface="Helios Bold"/>
                          <a:ea typeface="Helios Bold"/>
                          <a:cs typeface="Helios Bold"/>
                          <a:sym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ea typeface="Helios"/>
                          <a:cs typeface="Helios"/>
                          <a:sym typeface="Helios"/>
                        </a:rPr>
                        <a:t>Task 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362075">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9779712" y="4117643"/>
          <a:ext cx="7479588" cy="2271712"/>
        </p:xfrm>
        <a:graphic>
          <a:graphicData uri="http://schemas.openxmlformats.org/drawingml/2006/table">
            <a:tbl>
              <a:tblPr/>
              <a:tblGrid>
                <a:gridCol w="1947366"/>
                <a:gridCol w="5532222"/>
              </a:tblGrid>
              <a:tr h="906776">
                <a:tc>
                  <a:txBody>
                    <a:bodyPr anchor="t" rtlCol="false"/>
                    <a:lstStyle/>
                    <a:p>
                      <a:pPr algn="ctr">
                        <a:lnSpc>
                          <a:spcPts val="3640"/>
                        </a:lnSpc>
                        <a:defRPr/>
                      </a:pPr>
                      <a:r>
                        <a:rPr lang="en-US" sz="2600" b="true">
                          <a:solidFill>
                            <a:srgbClr val="A20E20"/>
                          </a:solidFill>
                          <a:latin typeface="Helios Bold"/>
                          <a:ea typeface="Helios Bold"/>
                          <a:cs typeface="Helios Bold"/>
                          <a:sym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ea typeface="Helios"/>
                          <a:cs typeface="Helios"/>
                          <a:sym typeface="Helios"/>
                        </a:rPr>
                        <a:t>Tech Stack</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364937">
                <a:tc>
                  <a:txBody>
                    <a:bodyPr anchor="t" rtlCol="false"/>
                    <a:lstStyle/>
                    <a:p>
                      <a:pPr algn="ctr">
                        <a:lnSpc>
                          <a:spcPts val="3640"/>
                        </a:lnSpc>
                        <a:defRPr/>
                      </a:pPr>
                      <a:r>
                        <a:rPr lang="en-US" sz="2600" b="true">
                          <a:solidFill>
                            <a:srgbClr val="A20E20"/>
                          </a:solidFill>
                          <a:latin typeface="Helios Bold"/>
                          <a:ea typeface="Helios Bold"/>
                          <a:cs typeface="Helios Bold"/>
                          <a:sym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ea typeface="Helios"/>
                          <a:cs typeface="Helios"/>
                          <a:sym typeface="Helios"/>
                        </a:rPr>
                        <a:t>Citations</a:t>
                      </a:r>
                      <a:endParaRPr lang="en-US" sz="1100"/>
                    </a:p>
                    <a:p>
                      <a:pPr algn="l">
                        <a:lnSpc>
                          <a:spcPts val="3639"/>
                        </a:lnSpc>
                      </a:pPr>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sp>
        <p:nvSpPr>
          <p:cNvPr name="TextBox 11" id="11"/>
          <p:cNvSpPr txBox="true"/>
          <p:nvPr/>
        </p:nvSpPr>
        <p:spPr>
          <a:xfrm rot="0">
            <a:off x="1028700" y="1033463"/>
            <a:ext cx="4669373" cy="1219200"/>
          </a:xfrm>
          <a:prstGeom prst="rect">
            <a:avLst/>
          </a:prstGeom>
        </p:spPr>
        <p:txBody>
          <a:bodyPr anchor="t" rtlCol="false" tIns="0" lIns="0" bIns="0" rIns="0">
            <a:spAutoFit/>
          </a:bodyPr>
          <a:lstStyle/>
          <a:p>
            <a:pPr algn="ctr">
              <a:lnSpc>
                <a:spcPts val="9720"/>
              </a:lnSpc>
            </a:pPr>
            <a:r>
              <a:rPr lang="en-US" b="true" sz="8100">
                <a:solidFill>
                  <a:srgbClr val="FFFFFF"/>
                </a:solidFill>
                <a:latin typeface="TT Hoves Bold"/>
                <a:ea typeface="TT Hoves Bold"/>
                <a:cs typeface="TT Hoves Bold"/>
                <a:sym typeface="TT Hoves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188300" cy="10287000"/>
          </a:xfrm>
          <a:custGeom>
            <a:avLst/>
            <a:gdLst/>
            <a:ahLst/>
            <a:cxnLst/>
            <a:rect r="r" b="b" t="t" l="l"/>
            <a:pathLst>
              <a:path h="10287000" w="6188300">
                <a:moveTo>
                  <a:pt x="0" y="0"/>
                </a:moveTo>
                <a:lnTo>
                  <a:pt x="6188300" y="0"/>
                </a:lnTo>
                <a:lnTo>
                  <a:pt x="6188300" y="10287000"/>
                </a:lnTo>
                <a:lnTo>
                  <a:pt x="0" y="10287000"/>
                </a:lnTo>
                <a:lnTo>
                  <a:pt x="0" y="0"/>
                </a:lnTo>
                <a:close/>
              </a:path>
            </a:pathLst>
          </a:custGeom>
          <a:blipFill>
            <a:blip r:embed="rId3"/>
            <a:stretch>
              <a:fillRect l="0" t="0" r="-10822" b="0"/>
            </a:stretch>
          </a:blipFill>
        </p:spPr>
      </p:sp>
      <p:sp>
        <p:nvSpPr>
          <p:cNvPr name="TextBox 3" id="3"/>
          <p:cNvSpPr txBox="true"/>
          <p:nvPr/>
        </p:nvSpPr>
        <p:spPr>
          <a:xfrm rot="0">
            <a:off x="8258697" y="1249940"/>
            <a:ext cx="7285740" cy="2571750"/>
          </a:xfrm>
          <a:prstGeom prst="rect">
            <a:avLst/>
          </a:prstGeom>
        </p:spPr>
        <p:txBody>
          <a:bodyPr anchor="t" rtlCol="false" tIns="0" lIns="0" bIns="0" rIns="0">
            <a:spAutoFit/>
          </a:bodyPr>
          <a:lstStyle/>
          <a:p>
            <a:pPr algn="l">
              <a:lnSpc>
                <a:spcPts val="10199"/>
              </a:lnSpc>
            </a:pPr>
            <a:r>
              <a:rPr lang="en-US" sz="8499" b="true">
                <a:solidFill>
                  <a:srgbClr val="A20E20"/>
                </a:solidFill>
                <a:latin typeface="TT Hoves Bold"/>
                <a:ea typeface="TT Hoves Bold"/>
                <a:cs typeface="TT Hoves Bold"/>
                <a:sym typeface="TT Hoves Bold"/>
              </a:rPr>
              <a:t>Problem Statement</a:t>
            </a:r>
          </a:p>
        </p:txBody>
      </p:sp>
      <p:grpSp>
        <p:nvGrpSpPr>
          <p:cNvPr name="Group 4" id="4"/>
          <p:cNvGrpSpPr/>
          <p:nvPr/>
        </p:nvGrpSpPr>
        <p:grpSpPr>
          <a:xfrm rot="0">
            <a:off x="8258697" y="4929861"/>
            <a:ext cx="7463019" cy="551923"/>
            <a:chOff x="0" y="0"/>
            <a:chExt cx="9950693" cy="735898"/>
          </a:xfrm>
        </p:grpSpPr>
        <p:grpSp>
          <p:nvGrpSpPr>
            <p:cNvPr name="Group 5" id="5"/>
            <p:cNvGrpSpPr/>
            <p:nvPr/>
          </p:nvGrpSpPr>
          <p:grpSpPr>
            <a:xfrm rot="-5400000">
              <a:off x="-160710" y="160710"/>
              <a:ext cx="735898" cy="414478"/>
              <a:chOff x="0" y="0"/>
              <a:chExt cx="812800" cy="457791"/>
            </a:xfrm>
          </p:grpSpPr>
          <p:sp>
            <p:nvSpPr>
              <p:cNvPr name="Freeform 6" id="6"/>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7" id="7"/>
              <p:cNvSpPr txBox="true"/>
              <p:nvPr/>
            </p:nvSpPr>
            <p:spPr>
              <a:xfrm>
                <a:off x="127000" y="23174"/>
                <a:ext cx="558800" cy="222071"/>
              </a:xfrm>
              <a:prstGeom prst="rect">
                <a:avLst/>
              </a:prstGeom>
            </p:spPr>
            <p:txBody>
              <a:bodyPr anchor="ctr" rtlCol="false" tIns="50800" lIns="50800" bIns="50800" rIns="50800"/>
              <a:lstStyle/>
              <a:p>
                <a:pPr algn="ctr">
                  <a:lnSpc>
                    <a:spcPts val="139"/>
                  </a:lnSpc>
                </a:pPr>
              </a:p>
            </p:txBody>
          </p:sp>
        </p:grpSp>
        <p:sp>
          <p:nvSpPr>
            <p:cNvPr name="TextBox 8" id="8"/>
            <p:cNvSpPr txBox="true"/>
            <p:nvPr/>
          </p:nvSpPr>
          <p:spPr>
            <a:xfrm rot="0">
              <a:off x="1180404" y="-50728"/>
              <a:ext cx="8770288" cy="761154"/>
            </a:xfrm>
            <a:prstGeom prst="rect">
              <a:avLst/>
            </a:prstGeom>
          </p:spPr>
          <p:txBody>
            <a:bodyPr anchor="t" rtlCol="false" tIns="0" lIns="0" bIns="0" rIns="0">
              <a:spAutoFit/>
            </a:bodyPr>
            <a:lstStyle/>
            <a:p>
              <a:pPr algn="l">
                <a:lnSpc>
                  <a:spcPts val="4759"/>
                </a:lnSpc>
              </a:pPr>
              <a:r>
                <a:rPr lang="en-US" sz="3399">
                  <a:solidFill>
                    <a:srgbClr val="2A2E3A"/>
                  </a:solidFill>
                  <a:latin typeface="Helios"/>
                  <a:ea typeface="Helios"/>
                  <a:cs typeface="Helios"/>
                  <a:sym typeface="Helios"/>
                </a:rPr>
                <a:t>Task 1: Behavior Simulation</a:t>
              </a:r>
            </a:p>
          </p:txBody>
        </p:sp>
      </p:grpSp>
      <p:grpSp>
        <p:nvGrpSpPr>
          <p:cNvPr name="Group 9" id="9"/>
          <p:cNvGrpSpPr/>
          <p:nvPr/>
        </p:nvGrpSpPr>
        <p:grpSpPr>
          <a:xfrm rot="0">
            <a:off x="8258697" y="6872326"/>
            <a:ext cx="7463019" cy="551923"/>
            <a:chOff x="0" y="0"/>
            <a:chExt cx="9950693" cy="735898"/>
          </a:xfrm>
        </p:grpSpPr>
        <p:sp>
          <p:nvSpPr>
            <p:cNvPr name="TextBox 10" id="10"/>
            <p:cNvSpPr txBox="true"/>
            <p:nvPr/>
          </p:nvSpPr>
          <p:spPr>
            <a:xfrm rot="0">
              <a:off x="1180404" y="-50728"/>
              <a:ext cx="8770288" cy="761154"/>
            </a:xfrm>
            <a:prstGeom prst="rect">
              <a:avLst/>
            </a:prstGeom>
          </p:spPr>
          <p:txBody>
            <a:bodyPr anchor="t" rtlCol="false" tIns="0" lIns="0" bIns="0" rIns="0">
              <a:spAutoFit/>
            </a:bodyPr>
            <a:lstStyle/>
            <a:p>
              <a:pPr algn="l">
                <a:lnSpc>
                  <a:spcPts val="4759"/>
                </a:lnSpc>
              </a:pPr>
              <a:r>
                <a:rPr lang="en-US" sz="3399">
                  <a:solidFill>
                    <a:srgbClr val="2A2E3A"/>
                  </a:solidFill>
                  <a:latin typeface="Helios"/>
                  <a:ea typeface="Helios"/>
                  <a:cs typeface="Helios"/>
                  <a:sym typeface="Helios"/>
                </a:rPr>
                <a:t>Task 2: Content Simulation</a:t>
              </a:r>
            </a:p>
          </p:txBody>
        </p:sp>
        <p:grpSp>
          <p:nvGrpSpPr>
            <p:cNvPr name="Group 11" id="11"/>
            <p:cNvGrpSpPr/>
            <p:nvPr/>
          </p:nvGrpSpPr>
          <p:grpSpPr>
            <a:xfrm rot="-5400000">
              <a:off x="-160710" y="160710"/>
              <a:ext cx="735898" cy="414478"/>
              <a:chOff x="0" y="0"/>
              <a:chExt cx="812800" cy="457791"/>
            </a:xfrm>
          </p:grpSpPr>
          <p:sp>
            <p:nvSpPr>
              <p:cNvPr name="Freeform 12" id="12"/>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13" id="13"/>
              <p:cNvSpPr txBox="true"/>
              <p:nvPr/>
            </p:nvSpPr>
            <p:spPr>
              <a:xfrm>
                <a:off x="127000" y="23174"/>
                <a:ext cx="558800" cy="222071"/>
              </a:xfrm>
              <a:prstGeom prst="rect">
                <a:avLst/>
              </a:prstGeom>
            </p:spPr>
            <p:txBody>
              <a:bodyPr anchor="ctr" rtlCol="false" tIns="50800" lIns="50800" bIns="50800" rIns="50800"/>
              <a:lstStyle/>
              <a:p>
                <a:pPr algn="ctr">
                  <a:lnSpc>
                    <a:spcPts val="139"/>
                  </a:lnSpc>
                </a:pPr>
              </a:p>
            </p:txBody>
          </p:sp>
        </p:grpSp>
      </p:grpSp>
      <p:grpSp>
        <p:nvGrpSpPr>
          <p:cNvPr name="Group 14" id="14"/>
          <p:cNvGrpSpPr/>
          <p:nvPr/>
        </p:nvGrpSpPr>
        <p:grpSpPr>
          <a:xfrm rot="0">
            <a:off x="13814230" y="9258300"/>
            <a:ext cx="5765006" cy="1028700"/>
            <a:chOff x="0" y="0"/>
            <a:chExt cx="7686674" cy="1371600"/>
          </a:xfrm>
        </p:grpSpPr>
        <p:grpSp>
          <p:nvGrpSpPr>
            <p:cNvPr name="Group 15" id="15"/>
            <p:cNvGrpSpPr/>
            <p:nvPr/>
          </p:nvGrpSpPr>
          <p:grpSpPr>
            <a:xfrm rot="0">
              <a:off x="0" y="0"/>
              <a:ext cx="7686674" cy="1371600"/>
              <a:chOff x="0" y="0"/>
              <a:chExt cx="1049690" cy="187305"/>
            </a:xfrm>
          </p:grpSpPr>
          <p:sp>
            <p:nvSpPr>
              <p:cNvPr name="Freeform 16" id="16"/>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17" id="17"/>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18" id="18"/>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b="true" sz="1800">
                  <a:solidFill>
                    <a:srgbClr val="FFFFFF"/>
                  </a:solidFill>
                  <a:latin typeface="Helios Bold"/>
                  <a:ea typeface="Helios Bold"/>
                  <a:cs typeface="Helios Bold"/>
                  <a:sym typeface="Helios Bold"/>
                </a:rPr>
                <a:t>Back to Agenda</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391795"/>
            </a:xfrm>
            <a:prstGeom prst="rect">
              <a:avLst/>
            </a:prstGeom>
          </p:spPr>
          <p:txBody>
            <a:bodyPr anchor="t" rtlCol="false" tIns="0" lIns="0" bIns="0" rIns="0">
              <a:spAutoFit/>
            </a:bodyPr>
            <a:lstStyle/>
            <a:p>
              <a:pPr algn="l" marL="0" indent="0" lvl="0">
                <a:lnSpc>
                  <a:spcPts val="2340"/>
                </a:lnSpc>
                <a:spcBef>
                  <a:spcPct val="0"/>
                </a:spcBef>
              </a:pPr>
              <a:r>
                <a:rPr lang="en-US" b="true" sz="1800">
                  <a:solidFill>
                    <a:srgbClr val="FFFFFF"/>
                  </a:solidFill>
                  <a:latin typeface="Helios Bold"/>
                  <a:ea typeface="Helios Bold"/>
                  <a:cs typeface="Helios Bold"/>
                  <a:sym typeface="Helios Bold"/>
                </a:rPr>
                <a:t>Back to Agenda</a:t>
              </a:r>
            </a:p>
          </p:txBody>
        </p:sp>
      </p:grpSp>
      <p:grpSp>
        <p:nvGrpSpPr>
          <p:cNvPr name="Group 7" id="7"/>
          <p:cNvGrpSpPr>
            <a:grpSpLocks noChangeAspect="true"/>
          </p:cNvGrpSpPr>
          <p:nvPr/>
        </p:nvGrpSpPr>
        <p:grpSpPr>
          <a:xfrm rot="0">
            <a:off x="10539587" y="15541"/>
            <a:ext cx="15080946" cy="10271459"/>
            <a:chOff x="0" y="0"/>
            <a:chExt cx="5475623" cy="3729384"/>
          </a:xfrm>
        </p:grpSpPr>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3"/>
              <a:stretch>
                <a:fillRect l="-800" t="0" r="-20281" b="0"/>
              </a:stretch>
            </a:blipFill>
          </p:spPr>
        </p:sp>
      </p:grpSp>
      <p:grpSp>
        <p:nvGrpSpPr>
          <p:cNvPr name="Group 10" id="10"/>
          <p:cNvGrpSpPr/>
          <p:nvPr/>
        </p:nvGrpSpPr>
        <p:grpSpPr>
          <a:xfrm rot="0">
            <a:off x="1028700" y="4709423"/>
            <a:ext cx="4578325" cy="1073376"/>
            <a:chOff x="0" y="0"/>
            <a:chExt cx="1205814" cy="282700"/>
          </a:xfrm>
        </p:grpSpPr>
        <p:sp>
          <p:nvSpPr>
            <p:cNvPr name="Freeform 11" id="11"/>
            <p:cNvSpPr/>
            <p:nvPr/>
          </p:nvSpPr>
          <p:spPr>
            <a:xfrm flipH="false" flipV="false" rot="0">
              <a:off x="0" y="0"/>
              <a:ext cx="1205814" cy="282700"/>
            </a:xfrm>
            <a:custGeom>
              <a:avLst/>
              <a:gdLst/>
              <a:ahLst/>
              <a:cxnLst/>
              <a:rect r="r" b="b" t="t" l="l"/>
              <a:pathLst>
                <a:path h="282700" w="1205814">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name="TextBox 12" id="12"/>
            <p:cNvSpPr txBox="true"/>
            <p:nvPr/>
          </p:nvSpPr>
          <p:spPr>
            <a:xfrm>
              <a:off x="0" y="-57150"/>
              <a:ext cx="1205814" cy="339850"/>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Task 1</a:t>
              </a:r>
            </a:p>
          </p:txBody>
        </p:sp>
      </p:grpSp>
      <p:grpSp>
        <p:nvGrpSpPr>
          <p:cNvPr name="Group 13" id="13"/>
          <p:cNvGrpSpPr/>
          <p:nvPr/>
        </p:nvGrpSpPr>
        <p:grpSpPr>
          <a:xfrm rot="0">
            <a:off x="6799226" y="4709423"/>
            <a:ext cx="4578325" cy="1073376"/>
            <a:chOff x="0" y="0"/>
            <a:chExt cx="1205814" cy="282700"/>
          </a:xfrm>
        </p:grpSpPr>
        <p:sp>
          <p:nvSpPr>
            <p:cNvPr name="Freeform 14" id="14"/>
            <p:cNvSpPr/>
            <p:nvPr/>
          </p:nvSpPr>
          <p:spPr>
            <a:xfrm flipH="false" flipV="false" rot="0">
              <a:off x="0" y="0"/>
              <a:ext cx="1205814" cy="282700"/>
            </a:xfrm>
            <a:custGeom>
              <a:avLst/>
              <a:gdLst/>
              <a:ahLst/>
              <a:cxnLst/>
              <a:rect r="r" b="b" t="t" l="l"/>
              <a:pathLst>
                <a:path h="282700" w="1205814">
                  <a:moveTo>
                    <a:pt x="0" y="0"/>
                  </a:moveTo>
                  <a:lnTo>
                    <a:pt x="1205814" y="0"/>
                  </a:lnTo>
                  <a:lnTo>
                    <a:pt x="1205814" y="282700"/>
                  </a:lnTo>
                  <a:lnTo>
                    <a:pt x="0" y="282700"/>
                  </a:lnTo>
                  <a:close/>
                </a:path>
              </a:pathLst>
            </a:custGeom>
            <a:solidFill>
              <a:srgbClr val="E4E4E4"/>
            </a:solidFill>
            <a:ln w="9525" cap="sq">
              <a:solidFill>
                <a:srgbClr val="2A2E3A"/>
              </a:solidFill>
              <a:prstDash val="solid"/>
              <a:miter/>
            </a:ln>
          </p:spPr>
        </p:sp>
        <p:sp>
          <p:nvSpPr>
            <p:cNvPr name="TextBox 15" id="15"/>
            <p:cNvSpPr txBox="true"/>
            <p:nvPr/>
          </p:nvSpPr>
          <p:spPr>
            <a:xfrm>
              <a:off x="0" y="-57150"/>
              <a:ext cx="1205814" cy="339850"/>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Task 2</a:t>
              </a:r>
            </a:p>
          </p:txBody>
        </p:sp>
      </p:grpSp>
      <p:grpSp>
        <p:nvGrpSpPr>
          <p:cNvPr name="Group 16" id="16"/>
          <p:cNvGrpSpPr/>
          <p:nvPr/>
        </p:nvGrpSpPr>
        <p:grpSpPr>
          <a:xfrm rot="0">
            <a:off x="1028700" y="1439135"/>
            <a:ext cx="12627597" cy="2093754"/>
            <a:chOff x="0" y="0"/>
            <a:chExt cx="16836795" cy="2791672"/>
          </a:xfrm>
        </p:grpSpPr>
        <p:sp>
          <p:nvSpPr>
            <p:cNvPr name="TextBox 17" id="17"/>
            <p:cNvSpPr txBox="true"/>
            <p:nvPr/>
          </p:nvSpPr>
          <p:spPr>
            <a:xfrm rot="0">
              <a:off x="0" y="0"/>
              <a:ext cx="16836795" cy="1714500"/>
            </a:xfrm>
            <a:prstGeom prst="rect">
              <a:avLst/>
            </a:prstGeom>
          </p:spPr>
          <p:txBody>
            <a:bodyPr anchor="t" rtlCol="false" tIns="0" lIns="0" bIns="0" rIns="0">
              <a:spAutoFit/>
            </a:bodyPr>
            <a:lstStyle/>
            <a:p>
              <a:pPr algn="l">
                <a:lnSpc>
                  <a:spcPts val="10199"/>
                </a:lnSpc>
              </a:pPr>
              <a:r>
                <a:rPr lang="en-US" sz="8499" b="true">
                  <a:solidFill>
                    <a:srgbClr val="A20E20"/>
                  </a:solidFill>
                  <a:latin typeface="TT Hoves Bold"/>
                  <a:ea typeface="TT Hoves Bold"/>
                  <a:cs typeface="TT Hoves Bold"/>
                  <a:sym typeface="TT Hoves Bold"/>
                </a:rPr>
                <a:t>Challenges Faced</a:t>
              </a:r>
            </a:p>
          </p:txBody>
        </p:sp>
        <p:sp>
          <p:nvSpPr>
            <p:cNvPr name="TextBox 18" id="18"/>
            <p:cNvSpPr txBox="true"/>
            <p:nvPr/>
          </p:nvSpPr>
          <p:spPr>
            <a:xfrm rot="0">
              <a:off x="0" y="2030518"/>
              <a:ext cx="13798468" cy="761154"/>
            </a:xfrm>
            <a:prstGeom prst="rect">
              <a:avLst/>
            </a:prstGeom>
          </p:spPr>
          <p:txBody>
            <a:bodyPr anchor="t" rtlCol="false" tIns="0" lIns="0" bIns="0" rIns="0">
              <a:spAutoFit/>
            </a:bodyPr>
            <a:lstStyle/>
            <a:p>
              <a:pPr algn="l">
                <a:lnSpc>
                  <a:spcPts val="4759"/>
                </a:lnSpc>
              </a:pPr>
              <a:r>
                <a:rPr lang="en-US" sz="3399">
                  <a:solidFill>
                    <a:srgbClr val="2A2E3A"/>
                  </a:solidFill>
                  <a:latin typeface="Helios"/>
                  <a:ea typeface="Helios"/>
                  <a:cs typeface="Helios"/>
                  <a:sym typeface="Helios"/>
                </a:rPr>
                <a:t>Here are a few things that stood out to us</a:t>
              </a:r>
            </a:p>
          </p:txBody>
        </p:sp>
      </p:grpSp>
      <p:sp>
        <p:nvSpPr>
          <p:cNvPr name="TextBox 19" id="19"/>
          <p:cNvSpPr txBox="true"/>
          <p:nvPr/>
        </p:nvSpPr>
        <p:spPr>
          <a:xfrm rot="0">
            <a:off x="1028700" y="6289350"/>
            <a:ext cx="4578325" cy="20916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A2E3A"/>
                </a:solidFill>
                <a:latin typeface="Helios"/>
                <a:ea typeface="Helios"/>
                <a:cs typeface="Helios"/>
                <a:sym typeface="Helios"/>
              </a:rPr>
              <a:t>Feature Extraction</a:t>
            </a:r>
          </a:p>
          <a:p>
            <a:pPr algn="l" marL="518160" indent="-259080" lvl="1">
              <a:lnSpc>
                <a:spcPts val="3359"/>
              </a:lnSpc>
              <a:buFont typeface="Arial"/>
              <a:buChar char="•"/>
            </a:pPr>
            <a:r>
              <a:rPr lang="en-US" sz="2400">
                <a:solidFill>
                  <a:srgbClr val="2A2E3A"/>
                </a:solidFill>
                <a:latin typeface="Helios"/>
                <a:ea typeface="Helios"/>
                <a:cs typeface="Helios"/>
                <a:sym typeface="Helios"/>
              </a:rPr>
              <a:t>Feature Engineering </a:t>
            </a:r>
          </a:p>
          <a:p>
            <a:pPr algn="l" marL="518160" indent="-259080" lvl="1">
              <a:lnSpc>
                <a:spcPts val="3359"/>
              </a:lnSpc>
              <a:buFont typeface="Arial"/>
              <a:buChar char="•"/>
            </a:pPr>
            <a:r>
              <a:rPr lang="en-US" sz="2400">
                <a:solidFill>
                  <a:srgbClr val="2A2E3A"/>
                </a:solidFill>
                <a:latin typeface="Helios"/>
                <a:ea typeface="Helios"/>
                <a:cs typeface="Helios"/>
                <a:sym typeface="Helios"/>
              </a:rPr>
              <a:t>Outlier Handling</a:t>
            </a:r>
          </a:p>
          <a:p>
            <a:pPr algn="l" marL="518160" indent="-259080" lvl="1">
              <a:lnSpc>
                <a:spcPts val="3359"/>
              </a:lnSpc>
              <a:buFont typeface="Arial"/>
              <a:buChar char="•"/>
            </a:pPr>
            <a:r>
              <a:rPr lang="en-US" sz="2400">
                <a:solidFill>
                  <a:srgbClr val="2A2E3A"/>
                </a:solidFill>
                <a:latin typeface="Helios"/>
                <a:ea typeface="Helios"/>
                <a:cs typeface="Helios"/>
                <a:sym typeface="Helios"/>
              </a:rPr>
              <a:t>Resource Constraints</a:t>
            </a:r>
          </a:p>
          <a:p>
            <a:pPr algn="l">
              <a:lnSpc>
                <a:spcPts val="3359"/>
              </a:lnSpc>
            </a:pPr>
          </a:p>
        </p:txBody>
      </p:sp>
      <p:grpSp>
        <p:nvGrpSpPr>
          <p:cNvPr name="Group 20" id="20"/>
          <p:cNvGrpSpPr/>
          <p:nvPr/>
        </p:nvGrpSpPr>
        <p:grpSpPr>
          <a:xfrm rot="-10800000">
            <a:off x="14447117" y="-331087"/>
            <a:ext cx="7681766" cy="3540443"/>
            <a:chOff x="0" y="0"/>
            <a:chExt cx="406400" cy="187305"/>
          </a:xfrm>
        </p:grpSpPr>
        <p:sp>
          <p:nvSpPr>
            <p:cNvPr name="Freeform 21" id="21"/>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22" id="22"/>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38100"/>
              <a:ext cx="758092"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38100"/>
              <a:ext cx="962146" cy="29434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028700" y="3697226"/>
            <a:ext cx="5070039" cy="5071653"/>
            <a:chOff x="0" y="0"/>
            <a:chExt cx="1335319" cy="1335744"/>
          </a:xfrm>
        </p:grpSpPr>
        <p:sp>
          <p:nvSpPr>
            <p:cNvPr name="Freeform 9" id="9"/>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0" id="10"/>
            <p:cNvSpPr txBox="true"/>
            <p:nvPr/>
          </p:nvSpPr>
          <p:spPr>
            <a:xfrm>
              <a:off x="0" y="-38100"/>
              <a:ext cx="1335319" cy="1373844"/>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057662" y="882901"/>
            <a:ext cx="6211801" cy="1285875"/>
          </a:xfrm>
          <a:prstGeom prst="rect">
            <a:avLst/>
          </a:prstGeom>
        </p:spPr>
        <p:txBody>
          <a:bodyPr anchor="t" rtlCol="false" tIns="0" lIns="0" bIns="0" rIns="0">
            <a:spAutoFit/>
          </a:bodyPr>
          <a:lstStyle/>
          <a:p>
            <a:pPr algn="l">
              <a:lnSpc>
                <a:spcPts val="10199"/>
              </a:lnSpc>
            </a:pPr>
            <a:r>
              <a:rPr lang="en-US" sz="8499" b="true">
                <a:solidFill>
                  <a:srgbClr val="FFFFFF"/>
                </a:solidFill>
                <a:latin typeface="TT Hoves Bold"/>
                <a:ea typeface="TT Hoves Bold"/>
                <a:cs typeface="TT Hoves Bold"/>
                <a:sym typeface="TT Hoves Bold"/>
              </a:rPr>
              <a:t>EDA</a:t>
            </a:r>
          </a:p>
        </p:txBody>
      </p:sp>
      <p:grpSp>
        <p:nvGrpSpPr>
          <p:cNvPr name="Group 12" id="12"/>
          <p:cNvGrpSpPr/>
          <p:nvPr/>
        </p:nvGrpSpPr>
        <p:grpSpPr>
          <a:xfrm rot="0">
            <a:off x="1660221" y="6521154"/>
            <a:ext cx="3806998" cy="2038443"/>
            <a:chOff x="0" y="0"/>
            <a:chExt cx="5075997" cy="2717923"/>
          </a:xfrm>
        </p:grpSpPr>
        <p:sp>
          <p:nvSpPr>
            <p:cNvPr name="TextBox 13" id="13"/>
            <p:cNvSpPr txBox="true"/>
            <p:nvPr/>
          </p:nvSpPr>
          <p:spPr>
            <a:xfrm rot="0">
              <a:off x="0" y="-9525"/>
              <a:ext cx="5075997" cy="69532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Helios Bold"/>
                  <a:ea typeface="Helios Bold"/>
                  <a:cs typeface="Helios Bold"/>
                  <a:sym typeface="Helios Bold"/>
                </a:rPr>
                <a:t>Time Dependance</a:t>
              </a:r>
            </a:p>
          </p:txBody>
        </p:sp>
        <p:sp>
          <p:nvSpPr>
            <p:cNvPr name="TextBox 14" id="14"/>
            <p:cNvSpPr txBox="true"/>
            <p:nvPr/>
          </p:nvSpPr>
          <p:spPr>
            <a:xfrm rot="0">
              <a:off x="0" y="848907"/>
              <a:ext cx="5075997" cy="1869016"/>
            </a:xfrm>
            <a:prstGeom prst="rect">
              <a:avLst/>
            </a:prstGeom>
          </p:spPr>
          <p:txBody>
            <a:bodyPr anchor="t" rtlCol="false" tIns="0" lIns="0" bIns="0" rIns="0">
              <a:spAutoFit/>
            </a:bodyPr>
            <a:lstStyle/>
            <a:p>
              <a:pPr algn="ctr">
                <a:lnSpc>
                  <a:spcPts val="2800"/>
                </a:lnSpc>
              </a:pPr>
              <a:r>
                <a:rPr lang="en-US" sz="2000">
                  <a:solidFill>
                    <a:srgbClr val="2A2E3A"/>
                  </a:solidFill>
                  <a:latin typeface="Helios"/>
                  <a:ea typeface="Helios"/>
                  <a:cs typeface="Helios"/>
                  <a:sym typeface="Helios"/>
                </a:rPr>
                <a:t>Likes showed a trend depending on the week day they were posted and at the time they were posted.</a:t>
              </a:r>
            </a:p>
          </p:txBody>
        </p:sp>
      </p:grpSp>
      <p:grpSp>
        <p:nvGrpSpPr>
          <p:cNvPr name="Group 15" id="15"/>
          <p:cNvGrpSpPr/>
          <p:nvPr/>
        </p:nvGrpSpPr>
        <p:grpSpPr>
          <a:xfrm rot="0">
            <a:off x="6608980" y="3697226"/>
            <a:ext cx="5070039" cy="5071653"/>
            <a:chOff x="0" y="0"/>
            <a:chExt cx="1335319" cy="1335744"/>
          </a:xfrm>
        </p:grpSpPr>
        <p:sp>
          <p:nvSpPr>
            <p:cNvPr name="Freeform 16" id="16"/>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7" id="17"/>
            <p:cNvSpPr txBox="true"/>
            <p:nvPr/>
          </p:nvSpPr>
          <p:spPr>
            <a:xfrm>
              <a:off x="0" y="-38100"/>
              <a:ext cx="1335319" cy="1373844"/>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7240501" y="6521154"/>
            <a:ext cx="3806998" cy="1456783"/>
            <a:chOff x="0" y="0"/>
            <a:chExt cx="5075997" cy="1942377"/>
          </a:xfrm>
        </p:grpSpPr>
        <p:sp>
          <p:nvSpPr>
            <p:cNvPr name="TextBox 19" id="19"/>
            <p:cNvSpPr txBox="true"/>
            <p:nvPr/>
          </p:nvSpPr>
          <p:spPr>
            <a:xfrm rot="0">
              <a:off x="0" y="-9525"/>
              <a:ext cx="5075997" cy="69532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Helios Bold"/>
                  <a:ea typeface="Helios Bold"/>
                  <a:cs typeface="Helios Bold"/>
                  <a:sym typeface="Helios Bold"/>
                </a:rPr>
                <a:t>Large Spread</a:t>
              </a:r>
            </a:p>
          </p:txBody>
        </p:sp>
        <p:sp>
          <p:nvSpPr>
            <p:cNvPr name="TextBox 20" id="20"/>
            <p:cNvSpPr txBox="true"/>
            <p:nvPr/>
          </p:nvSpPr>
          <p:spPr>
            <a:xfrm rot="0">
              <a:off x="0" y="848907"/>
              <a:ext cx="5075997" cy="1093470"/>
            </a:xfrm>
            <a:prstGeom prst="rect">
              <a:avLst/>
            </a:prstGeom>
          </p:spPr>
          <p:txBody>
            <a:bodyPr anchor="t" rtlCol="false" tIns="0" lIns="0" bIns="0" rIns="0">
              <a:spAutoFit/>
            </a:bodyPr>
            <a:lstStyle/>
            <a:p>
              <a:pPr algn="ctr">
                <a:lnSpc>
                  <a:spcPts val="3359"/>
                </a:lnSpc>
              </a:pPr>
              <a:r>
                <a:rPr lang="en-US" sz="2400">
                  <a:solidFill>
                    <a:srgbClr val="2A2E3A"/>
                  </a:solidFill>
                  <a:latin typeface="Helios"/>
                  <a:ea typeface="Helios"/>
                  <a:cs typeface="Helios"/>
                  <a:sym typeface="Helios"/>
                </a:rPr>
                <a:t>There were some tweets with significantly more likes</a:t>
              </a:r>
            </a:p>
          </p:txBody>
        </p:sp>
      </p:grpSp>
      <p:grpSp>
        <p:nvGrpSpPr>
          <p:cNvPr name="Group 21" id="21"/>
          <p:cNvGrpSpPr/>
          <p:nvPr/>
        </p:nvGrpSpPr>
        <p:grpSpPr>
          <a:xfrm rot="0">
            <a:off x="12189261" y="3697226"/>
            <a:ext cx="5070039" cy="5071653"/>
            <a:chOff x="0" y="0"/>
            <a:chExt cx="1335319" cy="1335744"/>
          </a:xfrm>
        </p:grpSpPr>
        <p:sp>
          <p:nvSpPr>
            <p:cNvPr name="Freeform 22" id="22"/>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23" id="23"/>
            <p:cNvSpPr txBox="true"/>
            <p:nvPr/>
          </p:nvSpPr>
          <p:spPr>
            <a:xfrm>
              <a:off x="0" y="-38100"/>
              <a:ext cx="1335319" cy="1373844"/>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0">
            <a:off x="12820781" y="6521154"/>
            <a:ext cx="3806998" cy="1875883"/>
            <a:chOff x="0" y="0"/>
            <a:chExt cx="5075997" cy="2501177"/>
          </a:xfrm>
        </p:grpSpPr>
        <p:sp>
          <p:nvSpPr>
            <p:cNvPr name="TextBox 25" id="25"/>
            <p:cNvSpPr txBox="true"/>
            <p:nvPr/>
          </p:nvSpPr>
          <p:spPr>
            <a:xfrm rot="0">
              <a:off x="0" y="-9525"/>
              <a:ext cx="5075997" cy="695325"/>
            </a:xfrm>
            <a:prstGeom prst="rect">
              <a:avLst/>
            </a:prstGeom>
          </p:spPr>
          <p:txBody>
            <a:bodyPr anchor="t" rtlCol="false" tIns="0" lIns="0" bIns="0" rIns="0">
              <a:spAutoFit/>
            </a:bodyPr>
            <a:lstStyle/>
            <a:p>
              <a:pPr algn="ctr" marL="0" indent="0" lvl="0">
                <a:lnSpc>
                  <a:spcPts val="4079"/>
                </a:lnSpc>
                <a:spcBef>
                  <a:spcPct val="0"/>
                </a:spcBef>
              </a:pPr>
              <a:r>
                <a:rPr lang="en-US" b="true" sz="3399">
                  <a:solidFill>
                    <a:srgbClr val="2A2E3A"/>
                  </a:solidFill>
                  <a:latin typeface="Helios Bold"/>
                  <a:ea typeface="Helios Bold"/>
                  <a:cs typeface="Helios Bold"/>
                  <a:sym typeface="Helios Bold"/>
                </a:rPr>
                <a:t>Lots of Words</a:t>
              </a:r>
            </a:p>
          </p:txBody>
        </p:sp>
        <p:sp>
          <p:nvSpPr>
            <p:cNvPr name="TextBox 26" id="26"/>
            <p:cNvSpPr txBox="true"/>
            <p:nvPr/>
          </p:nvSpPr>
          <p:spPr>
            <a:xfrm rot="0">
              <a:off x="0" y="848907"/>
              <a:ext cx="5075997" cy="1652270"/>
            </a:xfrm>
            <a:prstGeom prst="rect">
              <a:avLst/>
            </a:prstGeom>
          </p:spPr>
          <p:txBody>
            <a:bodyPr anchor="t" rtlCol="false" tIns="0" lIns="0" bIns="0" rIns="0">
              <a:spAutoFit/>
            </a:bodyPr>
            <a:lstStyle/>
            <a:p>
              <a:pPr algn="ctr">
                <a:lnSpc>
                  <a:spcPts val="3359"/>
                </a:lnSpc>
              </a:pPr>
              <a:r>
                <a:rPr lang="en-US" sz="2400">
                  <a:solidFill>
                    <a:srgbClr val="2A2E3A"/>
                  </a:solidFill>
                  <a:latin typeface="Helios"/>
                  <a:ea typeface="Helios"/>
                  <a:cs typeface="Helios"/>
                  <a:sym typeface="Helios"/>
                </a:rPr>
                <a:t>There were a significant amount of slangs and allusions</a:t>
              </a:r>
            </a:p>
          </p:txBody>
        </p:sp>
      </p:grpSp>
      <p:sp>
        <p:nvSpPr>
          <p:cNvPr name="Freeform 27" id="27"/>
          <p:cNvSpPr/>
          <p:nvPr/>
        </p:nvSpPr>
        <p:spPr>
          <a:xfrm flipH="false" flipV="false" rot="0">
            <a:off x="3323162" y="5017002"/>
            <a:ext cx="481114" cy="604139"/>
          </a:xfrm>
          <a:custGeom>
            <a:avLst/>
            <a:gdLst/>
            <a:ahLst/>
            <a:cxnLst/>
            <a:rect r="r" b="b" t="t" l="l"/>
            <a:pathLst>
              <a:path h="604139" w="481114">
                <a:moveTo>
                  <a:pt x="0" y="0"/>
                </a:moveTo>
                <a:lnTo>
                  <a:pt x="481115" y="0"/>
                </a:lnTo>
                <a:lnTo>
                  <a:pt x="481115" y="604139"/>
                </a:lnTo>
                <a:lnTo>
                  <a:pt x="0" y="604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8" id="28"/>
          <p:cNvGrpSpPr/>
          <p:nvPr/>
        </p:nvGrpSpPr>
        <p:grpSpPr>
          <a:xfrm rot="0">
            <a:off x="13852330" y="9280208"/>
            <a:ext cx="5726906" cy="984885"/>
            <a:chOff x="0" y="0"/>
            <a:chExt cx="7635874" cy="1313180"/>
          </a:xfrm>
        </p:grpSpPr>
        <p:grpSp>
          <p:nvGrpSpPr>
            <p:cNvPr name="Group 29" id="29"/>
            <p:cNvGrpSpPr/>
            <p:nvPr/>
          </p:nvGrpSpPr>
          <p:grpSpPr>
            <a:xfrm rot="0">
              <a:off x="0" y="0"/>
              <a:ext cx="7635874" cy="1313180"/>
              <a:chOff x="0" y="0"/>
              <a:chExt cx="1042753" cy="179328"/>
            </a:xfrm>
          </p:grpSpPr>
          <p:sp>
            <p:nvSpPr>
              <p:cNvPr name="Freeform 30" id="30"/>
              <p:cNvSpPr/>
              <p:nvPr/>
            </p:nvSpPr>
            <p:spPr>
              <a:xfrm flipH="false" flipV="false" rot="0">
                <a:off x="0" y="0"/>
                <a:ext cx="1042753" cy="179328"/>
              </a:xfrm>
              <a:custGeom>
                <a:avLst/>
                <a:gdLst/>
                <a:ahLst/>
                <a:cxnLst/>
                <a:rect r="r" b="b" t="t" l="l"/>
                <a:pathLst>
                  <a:path h="179328" w="1042753">
                    <a:moveTo>
                      <a:pt x="203200" y="0"/>
                    </a:moveTo>
                    <a:lnTo>
                      <a:pt x="839553" y="0"/>
                    </a:lnTo>
                    <a:lnTo>
                      <a:pt x="1042753" y="179328"/>
                    </a:lnTo>
                    <a:lnTo>
                      <a:pt x="0" y="179328"/>
                    </a:lnTo>
                    <a:lnTo>
                      <a:pt x="203200" y="0"/>
                    </a:lnTo>
                    <a:close/>
                  </a:path>
                </a:pathLst>
              </a:custGeom>
              <a:solidFill>
                <a:srgbClr val="A20E20"/>
              </a:solidFill>
            </p:spPr>
          </p:sp>
          <p:sp>
            <p:nvSpPr>
              <p:cNvPr name="TextBox 31" id="31"/>
              <p:cNvSpPr txBox="true"/>
              <p:nvPr/>
            </p:nvSpPr>
            <p:spPr>
              <a:xfrm>
                <a:off x="127000" y="-38100"/>
                <a:ext cx="788753" cy="217428"/>
              </a:xfrm>
              <a:prstGeom prst="rect">
                <a:avLst/>
              </a:prstGeom>
            </p:spPr>
            <p:txBody>
              <a:bodyPr anchor="ctr" rtlCol="false" tIns="50800" lIns="50800" bIns="50800" rIns="50800"/>
              <a:lstStyle/>
              <a:p>
                <a:pPr algn="ctr">
                  <a:lnSpc>
                    <a:spcPts val="2100"/>
                  </a:lnSpc>
                </a:pPr>
              </a:p>
            </p:txBody>
          </p:sp>
        </p:grpSp>
        <p:sp>
          <p:nvSpPr>
            <p:cNvPr name="TextBox 32" id="32"/>
            <p:cNvSpPr txBox="true"/>
            <p:nvPr/>
          </p:nvSpPr>
          <p:spPr>
            <a:xfrm rot="0">
              <a:off x="1930043" y="485140"/>
              <a:ext cx="2680453" cy="323850"/>
            </a:xfrm>
            <a:prstGeom prst="rect">
              <a:avLst/>
            </a:prstGeom>
          </p:spPr>
          <p:txBody>
            <a:bodyPr anchor="t" rtlCol="false" tIns="0" lIns="0" bIns="0" rIns="0">
              <a:spAutoFit/>
            </a:bodyPr>
            <a:lstStyle/>
            <a:p>
              <a:pPr algn="r" marL="0" indent="0" lvl="0">
                <a:lnSpc>
                  <a:spcPts val="1950"/>
                </a:lnSpc>
                <a:spcBef>
                  <a:spcPct val="0"/>
                </a:spcBef>
              </a:pPr>
              <a:r>
                <a:rPr lang="en-US" b="true" sz="1500">
                  <a:solidFill>
                    <a:srgbClr val="FFFFFF"/>
                  </a:solidFill>
                  <a:latin typeface="Helios Bold"/>
                  <a:ea typeface="Helios Bold"/>
                  <a:cs typeface="Helios Bold"/>
                  <a:sym typeface="Helios Bold"/>
                </a:rPr>
                <a:t>What did we do next?</a:t>
              </a:r>
            </a:p>
          </p:txBody>
        </p:sp>
      </p:grpSp>
      <p:sp>
        <p:nvSpPr>
          <p:cNvPr name="TextBox 33" id="33"/>
          <p:cNvSpPr txBox="true"/>
          <p:nvPr/>
        </p:nvSpPr>
        <p:spPr>
          <a:xfrm rot="0">
            <a:off x="9743843" y="1106739"/>
            <a:ext cx="6332551" cy="589915"/>
          </a:xfrm>
          <a:prstGeom prst="rect">
            <a:avLst/>
          </a:prstGeom>
        </p:spPr>
        <p:txBody>
          <a:bodyPr anchor="t" rtlCol="false" tIns="0" lIns="0" bIns="0" rIns="0">
            <a:spAutoFit/>
          </a:bodyPr>
          <a:lstStyle/>
          <a:p>
            <a:pPr algn="l">
              <a:lnSpc>
                <a:spcPts val="4759"/>
              </a:lnSpc>
            </a:pPr>
            <a:r>
              <a:rPr lang="en-US" sz="3399">
                <a:solidFill>
                  <a:srgbClr val="FFFFFF"/>
                </a:solidFill>
                <a:latin typeface="Helios"/>
                <a:ea typeface="Helios"/>
                <a:cs typeface="Helios"/>
                <a:sym typeface="Helios"/>
              </a:rPr>
              <a:t>We saw some interesting trends</a:t>
            </a:r>
          </a:p>
        </p:txBody>
      </p:sp>
      <p:sp>
        <p:nvSpPr>
          <p:cNvPr name="Freeform 34" id="34"/>
          <p:cNvSpPr/>
          <p:nvPr/>
        </p:nvSpPr>
        <p:spPr>
          <a:xfrm flipH="false" flipV="false" rot="0">
            <a:off x="1932583" y="4152222"/>
            <a:ext cx="2781158" cy="2080830"/>
          </a:xfrm>
          <a:custGeom>
            <a:avLst/>
            <a:gdLst/>
            <a:ahLst/>
            <a:cxnLst/>
            <a:rect r="r" b="b" t="t" l="l"/>
            <a:pathLst>
              <a:path h="2080830" w="2781158">
                <a:moveTo>
                  <a:pt x="0" y="0"/>
                </a:moveTo>
                <a:lnTo>
                  <a:pt x="2781159" y="0"/>
                </a:lnTo>
                <a:lnTo>
                  <a:pt x="2781159" y="2080830"/>
                </a:lnTo>
                <a:lnTo>
                  <a:pt x="0" y="2080830"/>
                </a:lnTo>
                <a:lnTo>
                  <a:pt x="0" y="0"/>
                </a:lnTo>
                <a:close/>
              </a:path>
            </a:pathLst>
          </a:custGeom>
          <a:blipFill>
            <a:blip r:embed="rId5"/>
            <a:stretch>
              <a:fillRect l="0" t="0" r="0" b="0"/>
            </a:stretch>
          </a:blipFill>
        </p:spPr>
      </p:sp>
      <p:sp>
        <p:nvSpPr>
          <p:cNvPr name="Freeform 35" id="35"/>
          <p:cNvSpPr/>
          <p:nvPr/>
        </p:nvSpPr>
        <p:spPr>
          <a:xfrm flipH="false" flipV="false" rot="0">
            <a:off x="6973331" y="3922302"/>
            <a:ext cx="4341339" cy="2540670"/>
          </a:xfrm>
          <a:custGeom>
            <a:avLst/>
            <a:gdLst/>
            <a:ahLst/>
            <a:cxnLst/>
            <a:rect r="r" b="b" t="t" l="l"/>
            <a:pathLst>
              <a:path h="2540670" w="4341339">
                <a:moveTo>
                  <a:pt x="0" y="0"/>
                </a:moveTo>
                <a:lnTo>
                  <a:pt x="4341338" y="0"/>
                </a:lnTo>
                <a:lnTo>
                  <a:pt x="4341338" y="2540670"/>
                </a:lnTo>
                <a:lnTo>
                  <a:pt x="0" y="2540670"/>
                </a:lnTo>
                <a:lnTo>
                  <a:pt x="0" y="0"/>
                </a:lnTo>
                <a:close/>
              </a:path>
            </a:pathLst>
          </a:custGeom>
          <a:blipFill>
            <a:blip r:embed="rId6"/>
            <a:stretch>
              <a:fillRect l="0" t="0" r="0" b="0"/>
            </a:stretch>
          </a:blipFill>
        </p:spPr>
      </p:sp>
      <p:sp>
        <p:nvSpPr>
          <p:cNvPr name="Freeform 36" id="36"/>
          <p:cNvSpPr/>
          <p:nvPr/>
        </p:nvSpPr>
        <p:spPr>
          <a:xfrm flipH="false" flipV="false" rot="0">
            <a:off x="12555320" y="4024997"/>
            <a:ext cx="4390818" cy="2237006"/>
          </a:xfrm>
          <a:custGeom>
            <a:avLst/>
            <a:gdLst/>
            <a:ahLst/>
            <a:cxnLst/>
            <a:rect r="r" b="b" t="t" l="l"/>
            <a:pathLst>
              <a:path h="2237006" w="4390818">
                <a:moveTo>
                  <a:pt x="0" y="0"/>
                </a:moveTo>
                <a:lnTo>
                  <a:pt x="4390817" y="0"/>
                </a:lnTo>
                <a:lnTo>
                  <a:pt x="4390817" y="2237006"/>
                </a:lnTo>
                <a:lnTo>
                  <a:pt x="0" y="2237006"/>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3"/>
              <a:stretch>
                <a:fillRect l="-50093" t="0" r="0" b="0"/>
              </a:stretch>
            </a:blipFill>
          </p:spPr>
        </p:sp>
      </p:grpSp>
      <p:sp>
        <p:nvSpPr>
          <p:cNvPr name="TextBox 4" id="4"/>
          <p:cNvSpPr txBox="true"/>
          <p:nvPr/>
        </p:nvSpPr>
        <p:spPr>
          <a:xfrm rot="0">
            <a:off x="1028700" y="2417480"/>
            <a:ext cx="8890410" cy="3857625"/>
          </a:xfrm>
          <a:prstGeom prst="rect">
            <a:avLst/>
          </a:prstGeom>
        </p:spPr>
        <p:txBody>
          <a:bodyPr anchor="t" rtlCol="false" tIns="0" lIns="0" bIns="0" rIns="0">
            <a:spAutoFit/>
          </a:bodyPr>
          <a:lstStyle/>
          <a:p>
            <a:pPr algn="l">
              <a:lnSpc>
                <a:spcPts val="10199"/>
              </a:lnSpc>
            </a:pPr>
            <a:r>
              <a:rPr lang="en-US" sz="8499" b="true">
                <a:solidFill>
                  <a:srgbClr val="2A2E3A"/>
                </a:solidFill>
                <a:latin typeface="TT Hoves Bold"/>
                <a:ea typeface="TT Hoves Bold"/>
                <a:cs typeface="TT Hoves Bold"/>
                <a:sym typeface="TT Hoves Bold"/>
              </a:rPr>
              <a:t>Task 1:</a:t>
            </a:r>
          </a:p>
          <a:p>
            <a:pPr algn="l">
              <a:lnSpc>
                <a:spcPts val="10199"/>
              </a:lnSpc>
            </a:pPr>
            <a:r>
              <a:rPr lang="en-US" sz="8499" b="true">
                <a:solidFill>
                  <a:srgbClr val="A20E20"/>
                </a:solidFill>
                <a:latin typeface="TT Hoves Bold"/>
                <a:ea typeface="TT Hoves Bold"/>
                <a:cs typeface="TT Hoves Bold"/>
                <a:sym typeface="TT Hoves Bold"/>
              </a:rPr>
              <a:t>Behavior Simulation</a:t>
            </a:r>
          </a:p>
        </p:txBody>
      </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4594198" y="-132189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A20E20"/>
            </a:solidFill>
          </p:spPr>
        </p:sp>
        <p:sp>
          <p:nvSpPr>
            <p:cNvPr name="TextBox 4" id="4"/>
            <p:cNvSpPr txBox="true"/>
            <p:nvPr/>
          </p:nvSpPr>
          <p:spPr>
            <a:xfrm>
              <a:off x="127000" y="-38100"/>
              <a:ext cx="758092"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1028700"/>
            <a:ext cx="11988230" cy="2069533"/>
            <a:chOff x="0" y="0"/>
            <a:chExt cx="15984307" cy="2759377"/>
          </a:xfrm>
        </p:grpSpPr>
        <p:sp>
          <p:nvSpPr>
            <p:cNvPr name="TextBox 6" id="6"/>
            <p:cNvSpPr txBox="true"/>
            <p:nvPr/>
          </p:nvSpPr>
          <p:spPr>
            <a:xfrm rot="0">
              <a:off x="0" y="0"/>
              <a:ext cx="15984307" cy="1714500"/>
            </a:xfrm>
            <a:prstGeom prst="rect">
              <a:avLst/>
            </a:prstGeom>
          </p:spPr>
          <p:txBody>
            <a:bodyPr anchor="t" rtlCol="false" tIns="0" lIns="0" bIns="0" rIns="0">
              <a:spAutoFit/>
            </a:bodyPr>
            <a:lstStyle/>
            <a:p>
              <a:pPr algn="l">
                <a:lnSpc>
                  <a:spcPts val="10199"/>
                </a:lnSpc>
              </a:pPr>
              <a:r>
                <a:rPr lang="en-US" sz="8499" b="true">
                  <a:solidFill>
                    <a:srgbClr val="FFFFFF"/>
                  </a:solidFill>
                  <a:latin typeface="TT Hoves Bold"/>
                  <a:ea typeface="TT Hoves Bold"/>
                  <a:cs typeface="TT Hoves Bold"/>
                  <a:sym typeface="TT Hoves Bold"/>
                </a:rPr>
                <a:t>Data Preprocessing</a:t>
              </a:r>
            </a:p>
          </p:txBody>
        </p:sp>
        <p:sp>
          <p:nvSpPr>
            <p:cNvPr name="TextBox 7" id="7"/>
            <p:cNvSpPr txBox="true"/>
            <p:nvPr/>
          </p:nvSpPr>
          <p:spPr>
            <a:xfrm rot="0">
              <a:off x="0" y="1998223"/>
              <a:ext cx="12908144" cy="761154"/>
            </a:xfrm>
            <a:prstGeom prst="rect">
              <a:avLst/>
            </a:prstGeom>
          </p:spPr>
          <p:txBody>
            <a:bodyPr anchor="t" rtlCol="false" tIns="0" lIns="0" bIns="0" rIns="0">
              <a:spAutoFit/>
            </a:bodyPr>
            <a:lstStyle/>
            <a:p>
              <a:pPr algn="l">
                <a:lnSpc>
                  <a:spcPts val="4759"/>
                </a:lnSpc>
              </a:pPr>
              <a:r>
                <a:rPr lang="en-US" sz="3399">
                  <a:solidFill>
                    <a:srgbClr val="FFFFFF"/>
                  </a:solidFill>
                  <a:latin typeface="Helios"/>
                  <a:ea typeface="Helios"/>
                  <a:cs typeface="Helios"/>
                  <a:sym typeface="Helios"/>
                </a:rPr>
                <a:t>We made sure to clean the data</a:t>
              </a:r>
            </a:p>
          </p:txBody>
        </p:sp>
      </p:grpSp>
      <p:grpSp>
        <p:nvGrpSpPr>
          <p:cNvPr name="Group 8" id="8"/>
          <p:cNvGrpSpPr/>
          <p:nvPr/>
        </p:nvGrpSpPr>
        <p:grpSpPr>
          <a:xfrm rot="0">
            <a:off x="1028700" y="5324652"/>
            <a:ext cx="3295436" cy="1073376"/>
            <a:chOff x="0" y="0"/>
            <a:chExt cx="867934" cy="282700"/>
          </a:xfrm>
        </p:grpSpPr>
        <p:sp>
          <p:nvSpPr>
            <p:cNvPr name="Freeform 9" id="9"/>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0" id="10"/>
            <p:cNvSpPr txBox="true"/>
            <p:nvPr/>
          </p:nvSpPr>
          <p:spPr>
            <a:xfrm>
              <a:off x="0" y="-57150"/>
              <a:ext cx="867934" cy="339850"/>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Cleaning Text</a:t>
              </a:r>
            </a:p>
          </p:txBody>
        </p:sp>
      </p:grpSp>
      <p:grpSp>
        <p:nvGrpSpPr>
          <p:cNvPr name="Group 11" id="11"/>
          <p:cNvGrpSpPr/>
          <p:nvPr/>
        </p:nvGrpSpPr>
        <p:grpSpPr>
          <a:xfrm rot="0">
            <a:off x="5375097" y="5324652"/>
            <a:ext cx="3295436" cy="1073376"/>
            <a:chOff x="0" y="0"/>
            <a:chExt cx="867934" cy="282700"/>
          </a:xfrm>
        </p:grpSpPr>
        <p:sp>
          <p:nvSpPr>
            <p:cNvPr name="Freeform 12" id="12"/>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3" id="13"/>
            <p:cNvSpPr txBox="true"/>
            <p:nvPr/>
          </p:nvSpPr>
          <p:spPr>
            <a:xfrm>
              <a:off x="0" y="-57150"/>
              <a:ext cx="867934" cy="339850"/>
            </a:xfrm>
            <a:prstGeom prst="rect">
              <a:avLst/>
            </a:prstGeom>
          </p:spPr>
          <p:txBody>
            <a:bodyPr anchor="ctr" rtlCol="false" tIns="50800" lIns="50800" bIns="50800" rIns="50800"/>
            <a:lstStyle/>
            <a:p>
              <a:pPr algn="ctr">
                <a:lnSpc>
                  <a:spcPts val="3219"/>
                </a:lnSpc>
              </a:pPr>
              <a:r>
                <a:rPr lang="en-US" b="true" sz="2299">
                  <a:solidFill>
                    <a:srgbClr val="A20E20"/>
                  </a:solidFill>
                  <a:latin typeface="Helios Bold"/>
                  <a:ea typeface="Helios Bold"/>
                  <a:cs typeface="Helios Bold"/>
                  <a:sym typeface="Helios Bold"/>
                </a:rPr>
                <a:t>Temporal Feature Extraction</a:t>
              </a:r>
            </a:p>
          </p:txBody>
        </p:sp>
      </p:grpSp>
      <p:grpSp>
        <p:nvGrpSpPr>
          <p:cNvPr name="Group 14" id="14"/>
          <p:cNvGrpSpPr/>
          <p:nvPr/>
        </p:nvGrpSpPr>
        <p:grpSpPr>
          <a:xfrm rot="0">
            <a:off x="9617467" y="5324652"/>
            <a:ext cx="3295436" cy="1073376"/>
            <a:chOff x="0" y="0"/>
            <a:chExt cx="867934" cy="282700"/>
          </a:xfrm>
        </p:grpSpPr>
        <p:sp>
          <p:nvSpPr>
            <p:cNvPr name="Freeform 15" id="15"/>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6" id="16"/>
            <p:cNvSpPr txBox="true"/>
            <p:nvPr/>
          </p:nvSpPr>
          <p:spPr>
            <a:xfrm>
              <a:off x="0" y="-57150"/>
              <a:ext cx="867934" cy="339850"/>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Image Extraction</a:t>
              </a:r>
            </a:p>
          </p:txBody>
        </p:sp>
      </p:grpSp>
      <p:grpSp>
        <p:nvGrpSpPr>
          <p:cNvPr name="Group 17" id="17"/>
          <p:cNvGrpSpPr/>
          <p:nvPr/>
        </p:nvGrpSpPr>
        <p:grpSpPr>
          <a:xfrm rot="0">
            <a:off x="13963864" y="5324652"/>
            <a:ext cx="3295436" cy="1073376"/>
            <a:chOff x="0" y="0"/>
            <a:chExt cx="867934" cy="282700"/>
          </a:xfrm>
        </p:grpSpPr>
        <p:sp>
          <p:nvSpPr>
            <p:cNvPr name="Freeform 18" id="18"/>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9" id="19"/>
            <p:cNvSpPr txBox="true"/>
            <p:nvPr/>
          </p:nvSpPr>
          <p:spPr>
            <a:xfrm>
              <a:off x="0" y="-57150"/>
              <a:ext cx="867934" cy="339850"/>
            </a:xfrm>
            <a:prstGeom prst="rect">
              <a:avLst/>
            </a:prstGeom>
          </p:spPr>
          <p:txBody>
            <a:bodyPr anchor="ctr" rtlCol="false" tIns="50800" lIns="50800" bIns="50800" rIns="50800"/>
            <a:lstStyle/>
            <a:p>
              <a:pPr algn="ctr">
                <a:lnSpc>
                  <a:spcPts val="4199"/>
                </a:lnSpc>
              </a:pPr>
              <a:r>
                <a:rPr lang="en-US" b="true" sz="2999">
                  <a:solidFill>
                    <a:srgbClr val="A20E20"/>
                  </a:solidFill>
                  <a:latin typeface="Helios Bold"/>
                  <a:ea typeface="Helios Bold"/>
                  <a:cs typeface="Helios Bold"/>
                  <a:sym typeface="Helios Bold"/>
                </a:rPr>
                <a:t>Embeddings</a:t>
              </a:r>
            </a:p>
          </p:txBody>
        </p:sp>
      </p:grpSp>
      <p:sp>
        <p:nvSpPr>
          <p:cNvPr name="AutoShape 20" id="20"/>
          <p:cNvSpPr/>
          <p:nvPr/>
        </p:nvSpPr>
        <p:spPr>
          <a:xfrm>
            <a:off x="4324136" y="5861340"/>
            <a:ext cx="1050961" cy="0"/>
          </a:xfrm>
          <a:prstGeom prst="line">
            <a:avLst/>
          </a:prstGeom>
          <a:ln cap="flat" w="9525">
            <a:solidFill>
              <a:srgbClr val="2A2E3A"/>
            </a:solidFill>
            <a:prstDash val="solid"/>
            <a:headEnd type="none" len="sm" w="sm"/>
            <a:tailEnd type="none" len="sm" w="sm"/>
          </a:ln>
        </p:spPr>
      </p:sp>
      <p:sp>
        <p:nvSpPr>
          <p:cNvPr name="AutoShape 21" id="21"/>
          <p:cNvSpPr/>
          <p:nvPr/>
        </p:nvSpPr>
        <p:spPr>
          <a:xfrm>
            <a:off x="8670533" y="5861340"/>
            <a:ext cx="946934" cy="0"/>
          </a:xfrm>
          <a:prstGeom prst="line">
            <a:avLst/>
          </a:prstGeom>
          <a:ln cap="flat" w="9525">
            <a:solidFill>
              <a:srgbClr val="2A2E3A"/>
            </a:solidFill>
            <a:prstDash val="solid"/>
            <a:headEnd type="none" len="sm" w="sm"/>
            <a:tailEnd type="none" len="sm" w="sm"/>
          </a:ln>
        </p:spPr>
      </p:sp>
      <p:sp>
        <p:nvSpPr>
          <p:cNvPr name="AutoShape 22" id="22"/>
          <p:cNvSpPr/>
          <p:nvPr/>
        </p:nvSpPr>
        <p:spPr>
          <a:xfrm>
            <a:off x="12912903" y="5861340"/>
            <a:ext cx="1050961" cy="0"/>
          </a:xfrm>
          <a:prstGeom prst="line">
            <a:avLst/>
          </a:prstGeom>
          <a:ln cap="flat" w="9525">
            <a:solidFill>
              <a:srgbClr val="2A2E3A"/>
            </a:solidFill>
            <a:prstDash val="solid"/>
            <a:headEnd type="none" len="sm" w="sm"/>
            <a:tailEnd type="none" len="sm" w="sm"/>
          </a:ln>
        </p:spPr>
      </p:sp>
      <p:sp>
        <p:nvSpPr>
          <p:cNvPr name="TextBox 23" id="23"/>
          <p:cNvSpPr txBox="true"/>
          <p:nvPr/>
        </p:nvSpPr>
        <p:spPr>
          <a:xfrm rot="0">
            <a:off x="1178210" y="6823533"/>
            <a:ext cx="3295436" cy="2594610"/>
          </a:xfrm>
          <a:prstGeom prst="rect">
            <a:avLst/>
          </a:prstGeom>
        </p:spPr>
        <p:txBody>
          <a:bodyPr anchor="t" rtlCol="false" tIns="0" lIns="0" bIns="0" rIns="0">
            <a:spAutoFit/>
          </a:bodyPr>
          <a:lstStyle/>
          <a:p>
            <a:pPr algn="ctr">
              <a:lnSpc>
                <a:spcPts val="2940"/>
              </a:lnSpc>
            </a:pPr>
            <a:r>
              <a:rPr lang="en-US" sz="2100">
                <a:solidFill>
                  <a:srgbClr val="2A2E3A"/>
                </a:solidFill>
                <a:latin typeface="Helios"/>
                <a:ea typeface="Helios"/>
                <a:cs typeface="Helios"/>
                <a:sym typeface="Helios"/>
              </a:rPr>
              <a:t>Lowercasing, removing punctuation and special characters, stopping words, removal of URLs, removing emojis, and correcting spelling and grammatical errors in a single line.</a:t>
            </a:r>
          </a:p>
        </p:txBody>
      </p:sp>
      <p:sp>
        <p:nvSpPr>
          <p:cNvPr name="TextBox 24" id="24"/>
          <p:cNvSpPr txBox="true"/>
          <p:nvPr/>
        </p:nvSpPr>
        <p:spPr>
          <a:xfrm rot="0">
            <a:off x="5340421" y="6814008"/>
            <a:ext cx="3295436" cy="1672590"/>
          </a:xfrm>
          <a:prstGeom prst="rect">
            <a:avLst/>
          </a:prstGeom>
        </p:spPr>
        <p:txBody>
          <a:bodyPr anchor="t" rtlCol="false" tIns="0" lIns="0" bIns="0" rIns="0">
            <a:spAutoFit/>
          </a:bodyPr>
          <a:lstStyle/>
          <a:p>
            <a:pPr algn="ctr">
              <a:lnSpc>
                <a:spcPts val="3359"/>
              </a:lnSpc>
            </a:pPr>
            <a:r>
              <a:rPr lang="en-US" sz="2400">
                <a:solidFill>
                  <a:srgbClr val="2A2E3A"/>
                </a:solidFill>
                <a:latin typeface="Helios"/>
                <a:ea typeface="Helios"/>
                <a:cs typeface="Helios"/>
                <a:sym typeface="Helios"/>
              </a:rPr>
              <a:t>Date, Time, Weekday, Year, Month all were extracted from the given data</a:t>
            </a:r>
          </a:p>
        </p:txBody>
      </p:sp>
      <p:sp>
        <p:nvSpPr>
          <p:cNvPr name="TextBox 25" id="25"/>
          <p:cNvSpPr txBox="true"/>
          <p:nvPr/>
        </p:nvSpPr>
        <p:spPr>
          <a:xfrm rot="0">
            <a:off x="9652143" y="6814008"/>
            <a:ext cx="3295436" cy="1672590"/>
          </a:xfrm>
          <a:prstGeom prst="rect">
            <a:avLst/>
          </a:prstGeom>
        </p:spPr>
        <p:txBody>
          <a:bodyPr anchor="t" rtlCol="false" tIns="0" lIns="0" bIns="0" rIns="0">
            <a:spAutoFit/>
          </a:bodyPr>
          <a:lstStyle/>
          <a:p>
            <a:pPr algn="ctr">
              <a:lnSpc>
                <a:spcPts val="3359"/>
              </a:lnSpc>
            </a:pPr>
            <a:r>
              <a:rPr lang="en-US" sz="2400">
                <a:solidFill>
                  <a:srgbClr val="2A2E3A"/>
                </a:solidFill>
                <a:latin typeface="Helios"/>
                <a:ea typeface="Helios"/>
                <a:cs typeface="Helios"/>
                <a:sym typeface="Helios"/>
              </a:rPr>
              <a:t>Systematically download images for joint visual?textual analysis</a:t>
            </a:r>
          </a:p>
        </p:txBody>
      </p:sp>
      <p:sp>
        <p:nvSpPr>
          <p:cNvPr name="TextBox 26" id="26"/>
          <p:cNvSpPr txBox="true"/>
          <p:nvPr/>
        </p:nvSpPr>
        <p:spPr>
          <a:xfrm rot="0">
            <a:off x="13963864" y="6814008"/>
            <a:ext cx="3295436" cy="1253490"/>
          </a:xfrm>
          <a:prstGeom prst="rect">
            <a:avLst/>
          </a:prstGeom>
        </p:spPr>
        <p:txBody>
          <a:bodyPr anchor="t" rtlCol="false" tIns="0" lIns="0" bIns="0" rIns="0">
            <a:spAutoFit/>
          </a:bodyPr>
          <a:lstStyle/>
          <a:p>
            <a:pPr algn="ctr">
              <a:lnSpc>
                <a:spcPts val="3359"/>
              </a:lnSpc>
            </a:pPr>
            <a:r>
              <a:rPr lang="en-US" sz="2400">
                <a:solidFill>
                  <a:srgbClr val="2A2E3A"/>
                </a:solidFill>
                <a:latin typeface="Helios"/>
                <a:ea typeface="Helios"/>
                <a:cs typeface="Helios"/>
                <a:sym typeface="Helios"/>
              </a:rPr>
              <a:t>Created embeddings for textual and image featues</a:t>
            </a:r>
          </a:p>
        </p:txBody>
      </p:sp>
      <p:grpSp>
        <p:nvGrpSpPr>
          <p:cNvPr name="Group 27" id="27"/>
          <p:cNvGrpSpPr/>
          <p:nvPr/>
        </p:nvGrpSpPr>
        <p:grpSpPr>
          <a:xfrm rot="0">
            <a:off x="13814230" y="9255125"/>
            <a:ext cx="5765006" cy="1035050"/>
            <a:chOff x="0" y="0"/>
            <a:chExt cx="7686674" cy="1380067"/>
          </a:xfrm>
        </p:grpSpPr>
        <p:grpSp>
          <p:nvGrpSpPr>
            <p:cNvPr name="Group 28" id="28"/>
            <p:cNvGrpSpPr/>
            <p:nvPr/>
          </p:nvGrpSpPr>
          <p:grpSpPr>
            <a:xfrm rot="0">
              <a:off x="0" y="0"/>
              <a:ext cx="7686674" cy="1380067"/>
              <a:chOff x="0" y="0"/>
              <a:chExt cx="1049690" cy="188462"/>
            </a:xfrm>
          </p:grpSpPr>
          <p:sp>
            <p:nvSpPr>
              <p:cNvPr name="Freeform 29" id="29"/>
              <p:cNvSpPr/>
              <p:nvPr/>
            </p:nvSpPr>
            <p:spPr>
              <a:xfrm flipH="false" flipV="false" rot="0">
                <a:off x="0" y="0"/>
                <a:ext cx="1049690" cy="188462"/>
              </a:xfrm>
              <a:custGeom>
                <a:avLst/>
                <a:gdLst/>
                <a:ahLst/>
                <a:cxnLst/>
                <a:rect r="r" b="b" t="t" l="l"/>
                <a:pathLst>
                  <a:path h="188462" w="1049690">
                    <a:moveTo>
                      <a:pt x="203200" y="0"/>
                    </a:moveTo>
                    <a:lnTo>
                      <a:pt x="846490" y="0"/>
                    </a:lnTo>
                    <a:lnTo>
                      <a:pt x="1049690" y="188462"/>
                    </a:lnTo>
                    <a:lnTo>
                      <a:pt x="0" y="188462"/>
                    </a:lnTo>
                    <a:lnTo>
                      <a:pt x="203200" y="0"/>
                    </a:lnTo>
                    <a:close/>
                  </a:path>
                </a:pathLst>
              </a:custGeom>
              <a:solidFill>
                <a:srgbClr val="A20E20"/>
              </a:solidFill>
            </p:spPr>
          </p:sp>
          <p:sp>
            <p:nvSpPr>
              <p:cNvPr name="TextBox 30" id="30"/>
              <p:cNvSpPr txBox="true"/>
              <p:nvPr/>
            </p:nvSpPr>
            <p:spPr>
              <a:xfrm>
                <a:off x="127000" y="-38100"/>
                <a:ext cx="795690" cy="226562"/>
              </a:xfrm>
              <a:prstGeom prst="rect">
                <a:avLst/>
              </a:prstGeom>
            </p:spPr>
            <p:txBody>
              <a:bodyPr anchor="ctr" rtlCol="false" tIns="50800" lIns="50800" bIns="50800" rIns="50800"/>
              <a:lstStyle/>
              <a:p>
                <a:pPr algn="ctr">
                  <a:lnSpc>
                    <a:spcPts val="2100"/>
                  </a:lnSpc>
                </a:pPr>
              </a:p>
            </p:txBody>
          </p:sp>
        </p:grpSp>
        <p:sp>
          <p:nvSpPr>
            <p:cNvPr name="TextBox 31" id="31"/>
            <p:cNvSpPr txBox="true"/>
            <p:nvPr/>
          </p:nvSpPr>
          <p:spPr>
            <a:xfrm rot="0">
              <a:off x="1942883" y="475615"/>
              <a:ext cx="2698286" cy="400262"/>
            </a:xfrm>
            <a:prstGeom prst="rect">
              <a:avLst/>
            </a:prstGeom>
          </p:spPr>
          <p:txBody>
            <a:bodyPr anchor="t" rtlCol="false" tIns="0" lIns="0" bIns="0" rIns="0">
              <a:spAutoFit/>
            </a:bodyPr>
            <a:lstStyle/>
            <a:p>
              <a:pPr algn="r" marL="0" indent="0" lvl="0">
                <a:lnSpc>
                  <a:spcPts val="2340"/>
                </a:lnSpc>
                <a:spcBef>
                  <a:spcPct val="0"/>
                </a:spcBef>
              </a:pPr>
              <a:r>
                <a:rPr lang="en-US" b="true" sz="1800">
                  <a:solidFill>
                    <a:srgbClr val="FFFFFF"/>
                  </a:solidFill>
                  <a:latin typeface="Helios Bold"/>
                  <a:ea typeface="Helios Bold"/>
                  <a:cs typeface="Helios Bold"/>
                  <a:sym typeface="Helios Bold"/>
                </a:rPr>
                <a:t>More on embeds</a:t>
              </a:r>
            </a:p>
          </p:txBody>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1806519" cy="1999055"/>
            <a:chOff x="0" y="0"/>
            <a:chExt cx="15742026" cy="2665406"/>
          </a:xfrm>
        </p:grpSpPr>
        <p:sp>
          <p:nvSpPr>
            <p:cNvPr name="TextBox 3" id="3"/>
            <p:cNvSpPr txBox="true"/>
            <p:nvPr/>
          </p:nvSpPr>
          <p:spPr>
            <a:xfrm rot="0">
              <a:off x="0" y="0"/>
              <a:ext cx="15742026" cy="1714500"/>
            </a:xfrm>
            <a:prstGeom prst="rect">
              <a:avLst/>
            </a:prstGeom>
          </p:spPr>
          <p:txBody>
            <a:bodyPr anchor="t" rtlCol="false" tIns="0" lIns="0" bIns="0" rIns="0">
              <a:spAutoFit/>
            </a:bodyPr>
            <a:lstStyle/>
            <a:p>
              <a:pPr algn="l">
                <a:lnSpc>
                  <a:spcPts val="10199"/>
                </a:lnSpc>
              </a:pPr>
              <a:r>
                <a:rPr lang="en-US" sz="8499" b="true">
                  <a:solidFill>
                    <a:srgbClr val="A20E20"/>
                  </a:solidFill>
                  <a:latin typeface="TT Hoves Bold"/>
                  <a:ea typeface="TT Hoves Bold"/>
                  <a:cs typeface="TT Hoves Bold"/>
                  <a:sym typeface="TT Hoves Bold"/>
                </a:rPr>
                <a:t>Embeddings</a:t>
              </a:r>
            </a:p>
          </p:txBody>
        </p:sp>
        <p:sp>
          <p:nvSpPr>
            <p:cNvPr name="TextBox 4" id="4"/>
            <p:cNvSpPr txBox="true"/>
            <p:nvPr/>
          </p:nvSpPr>
          <p:spPr>
            <a:xfrm rot="0">
              <a:off x="0" y="1904252"/>
              <a:ext cx="15742026" cy="761154"/>
            </a:xfrm>
            <a:prstGeom prst="rect">
              <a:avLst/>
            </a:prstGeom>
          </p:spPr>
          <p:txBody>
            <a:bodyPr anchor="t" rtlCol="false" tIns="0" lIns="0" bIns="0" rIns="0">
              <a:spAutoFit/>
            </a:bodyPr>
            <a:lstStyle/>
            <a:p>
              <a:pPr algn="l">
                <a:lnSpc>
                  <a:spcPts val="4759"/>
                </a:lnSpc>
              </a:pPr>
              <a:r>
                <a:rPr lang="en-US" sz="3399">
                  <a:solidFill>
                    <a:srgbClr val="2A2E3A"/>
                  </a:solidFill>
                  <a:latin typeface="Helios"/>
                  <a:ea typeface="Helios"/>
                  <a:cs typeface="Helios"/>
                  <a:sym typeface="Helios"/>
                </a:rPr>
                <a:t>We used multiple embeddings for a more robust approach</a:t>
              </a:r>
            </a:p>
          </p:txBody>
        </p:sp>
      </p:grpSp>
      <p:grpSp>
        <p:nvGrpSpPr>
          <p:cNvPr name="Group 5" id="5"/>
          <p:cNvGrpSpPr/>
          <p:nvPr/>
        </p:nvGrpSpPr>
        <p:grpSpPr>
          <a:xfrm rot="0">
            <a:off x="10578292" y="3544555"/>
            <a:ext cx="6681008" cy="4392296"/>
            <a:chOff x="0" y="0"/>
            <a:chExt cx="8908010" cy="5856395"/>
          </a:xfrm>
        </p:grpSpPr>
        <p:sp>
          <p:nvSpPr>
            <p:cNvPr name="TextBox 6" id="6"/>
            <p:cNvSpPr txBox="true"/>
            <p:nvPr/>
          </p:nvSpPr>
          <p:spPr>
            <a:xfrm rot="0">
              <a:off x="0" y="766159"/>
              <a:ext cx="8908010" cy="1387475"/>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EfficientNet-b0 + US encoder (all-mpnet-base-v2)</a:t>
              </a:r>
            </a:p>
          </p:txBody>
        </p:sp>
        <p:sp>
          <p:nvSpPr>
            <p:cNvPr name="TextBox 7" id="7"/>
            <p:cNvSpPr txBox="true"/>
            <p:nvPr/>
          </p:nvSpPr>
          <p:spPr>
            <a:xfrm rot="0">
              <a:off x="0" y="-57150"/>
              <a:ext cx="8908010" cy="53467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Second Set of Embeddings</a:t>
              </a:r>
            </a:p>
          </p:txBody>
        </p:sp>
        <p:sp>
          <p:nvSpPr>
            <p:cNvPr name="AutoShape 8" id="8"/>
            <p:cNvSpPr/>
            <p:nvPr/>
          </p:nvSpPr>
          <p:spPr>
            <a:xfrm>
              <a:off x="0" y="2594573"/>
              <a:ext cx="8656320" cy="0"/>
            </a:xfrm>
            <a:prstGeom prst="line">
              <a:avLst/>
            </a:prstGeom>
            <a:ln cap="flat" w="12700">
              <a:solidFill>
                <a:srgbClr val="2A2E3A"/>
              </a:solidFill>
              <a:prstDash val="solid"/>
              <a:headEnd type="none" len="sm" w="sm"/>
              <a:tailEnd type="none" len="sm" w="sm"/>
            </a:ln>
          </p:spPr>
        </p:sp>
        <p:sp>
          <p:nvSpPr>
            <p:cNvPr name="AutoShape 9" id="9"/>
            <p:cNvSpPr/>
            <p:nvPr/>
          </p:nvSpPr>
          <p:spPr>
            <a:xfrm>
              <a:off x="0" y="4937935"/>
              <a:ext cx="8656320" cy="0"/>
            </a:xfrm>
            <a:prstGeom prst="line">
              <a:avLst/>
            </a:prstGeom>
            <a:ln cap="flat" w="12700">
              <a:solidFill>
                <a:srgbClr val="2A2E3A"/>
              </a:solidFill>
              <a:prstDash val="solid"/>
              <a:headEnd type="none" len="sm" w="sm"/>
              <a:tailEnd type="none" len="sm" w="sm"/>
            </a:ln>
          </p:spPr>
        </p:sp>
        <p:sp>
          <p:nvSpPr>
            <p:cNvPr name="TextBox 10" id="10"/>
            <p:cNvSpPr txBox="true"/>
            <p:nvPr/>
          </p:nvSpPr>
          <p:spPr>
            <a:xfrm rot="0">
              <a:off x="0" y="3801671"/>
              <a:ext cx="8908010" cy="695325"/>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1000 + 512</a:t>
              </a:r>
            </a:p>
          </p:txBody>
        </p:sp>
        <p:sp>
          <p:nvSpPr>
            <p:cNvPr name="TextBox 11" id="11"/>
            <p:cNvSpPr txBox="true"/>
            <p:nvPr/>
          </p:nvSpPr>
          <p:spPr>
            <a:xfrm rot="0">
              <a:off x="0" y="2978362"/>
              <a:ext cx="8908010" cy="53467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Embedding Dimensions</a:t>
              </a:r>
            </a:p>
          </p:txBody>
        </p:sp>
        <p:sp>
          <p:nvSpPr>
            <p:cNvPr name="TextBox 12" id="12"/>
            <p:cNvSpPr txBox="true"/>
            <p:nvPr/>
          </p:nvSpPr>
          <p:spPr>
            <a:xfrm rot="0">
              <a:off x="0" y="5321725"/>
              <a:ext cx="8908010" cy="53467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Media Type Feature were encoded too</a:t>
              </a:r>
            </a:p>
          </p:txBody>
        </p:sp>
      </p:grpSp>
      <p:grpSp>
        <p:nvGrpSpPr>
          <p:cNvPr name="Group 13" id="13"/>
          <p:cNvGrpSpPr/>
          <p:nvPr/>
        </p:nvGrpSpPr>
        <p:grpSpPr>
          <a:xfrm rot="0">
            <a:off x="-1287623" y="9258300"/>
            <a:ext cx="5765006" cy="1028700"/>
            <a:chOff x="0" y="0"/>
            <a:chExt cx="7686674" cy="1371600"/>
          </a:xfrm>
        </p:grpSpPr>
        <p:grpSp>
          <p:nvGrpSpPr>
            <p:cNvPr name="Group 14" id="14"/>
            <p:cNvGrpSpPr/>
            <p:nvPr/>
          </p:nvGrpSpPr>
          <p:grpSpPr>
            <a:xfrm rot="0">
              <a:off x="0" y="0"/>
              <a:ext cx="7686674" cy="1371600"/>
              <a:chOff x="0" y="0"/>
              <a:chExt cx="1049690" cy="187305"/>
            </a:xfrm>
          </p:grpSpPr>
          <p:sp>
            <p:nvSpPr>
              <p:cNvPr name="Freeform 15" id="1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16" id="16"/>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3033168" y="475615"/>
              <a:ext cx="2698286" cy="391795"/>
            </a:xfrm>
            <a:prstGeom prst="rect">
              <a:avLst/>
            </a:prstGeom>
          </p:spPr>
          <p:txBody>
            <a:bodyPr anchor="t" rtlCol="false" tIns="0" lIns="0" bIns="0" rIns="0">
              <a:spAutoFit/>
            </a:bodyPr>
            <a:lstStyle/>
            <a:p>
              <a:pPr algn="l" marL="0" indent="0" lvl="0">
                <a:lnSpc>
                  <a:spcPts val="2340"/>
                </a:lnSpc>
                <a:spcBef>
                  <a:spcPct val="0"/>
                </a:spcBef>
              </a:pPr>
              <a:r>
                <a:rPr lang="en-US" b="true" sz="1800">
                  <a:solidFill>
                    <a:srgbClr val="FFFFFF"/>
                  </a:solidFill>
                  <a:latin typeface="Helios Bold"/>
                  <a:ea typeface="Helios Bold"/>
                  <a:cs typeface="Helios Bold"/>
                  <a:sym typeface="Helios Bold"/>
                </a:rPr>
                <a:t>Back to Agenda</a:t>
              </a:r>
            </a:p>
          </p:txBody>
        </p:sp>
      </p:grpSp>
      <p:grpSp>
        <p:nvGrpSpPr>
          <p:cNvPr name="Group 18" id="18"/>
          <p:cNvGrpSpPr/>
          <p:nvPr/>
        </p:nvGrpSpPr>
        <p:grpSpPr>
          <a:xfrm rot="-10800000">
            <a:off x="14447117" y="-741521"/>
            <a:ext cx="7681766" cy="3540443"/>
            <a:chOff x="0" y="0"/>
            <a:chExt cx="406400" cy="187305"/>
          </a:xfrm>
        </p:grpSpPr>
        <p:sp>
          <p:nvSpPr>
            <p:cNvPr name="Freeform 19" id="1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20" id="2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2462992" y="3801730"/>
            <a:ext cx="6681008" cy="4394677"/>
            <a:chOff x="0" y="0"/>
            <a:chExt cx="8908010" cy="5859570"/>
          </a:xfrm>
        </p:grpSpPr>
        <p:sp>
          <p:nvSpPr>
            <p:cNvPr name="TextBox 22" id="22"/>
            <p:cNvSpPr txBox="true"/>
            <p:nvPr/>
          </p:nvSpPr>
          <p:spPr>
            <a:xfrm rot="0">
              <a:off x="0" y="766159"/>
              <a:ext cx="8908010" cy="1387475"/>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CLIP(base-patch16) + US encoder (all-mpnet-base-v2)</a:t>
              </a:r>
            </a:p>
          </p:txBody>
        </p:sp>
        <p:sp>
          <p:nvSpPr>
            <p:cNvPr name="TextBox 23" id="23"/>
            <p:cNvSpPr txBox="true"/>
            <p:nvPr/>
          </p:nvSpPr>
          <p:spPr>
            <a:xfrm rot="0">
              <a:off x="0" y="-57150"/>
              <a:ext cx="8908010" cy="53467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First Set of Embeddings</a:t>
              </a:r>
            </a:p>
          </p:txBody>
        </p:sp>
        <p:sp>
          <p:nvSpPr>
            <p:cNvPr name="AutoShape 24" id="24"/>
            <p:cNvSpPr/>
            <p:nvPr/>
          </p:nvSpPr>
          <p:spPr>
            <a:xfrm>
              <a:off x="0" y="2594573"/>
              <a:ext cx="8656320" cy="0"/>
            </a:xfrm>
            <a:prstGeom prst="line">
              <a:avLst/>
            </a:prstGeom>
            <a:ln cap="flat" w="12700">
              <a:solidFill>
                <a:srgbClr val="2A2E3A"/>
              </a:solidFill>
              <a:prstDash val="solid"/>
              <a:headEnd type="none" len="sm" w="sm"/>
              <a:tailEnd type="none" len="sm" w="sm"/>
            </a:ln>
          </p:spPr>
        </p:sp>
        <p:sp>
          <p:nvSpPr>
            <p:cNvPr name="AutoShape 25" id="25"/>
            <p:cNvSpPr/>
            <p:nvPr/>
          </p:nvSpPr>
          <p:spPr>
            <a:xfrm>
              <a:off x="0" y="4941110"/>
              <a:ext cx="8656320" cy="0"/>
            </a:xfrm>
            <a:prstGeom prst="line">
              <a:avLst/>
            </a:prstGeom>
            <a:ln cap="flat" w="12700">
              <a:solidFill>
                <a:srgbClr val="2A2E3A"/>
              </a:solidFill>
              <a:prstDash val="solid"/>
              <a:headEnd type="none" len="sm" w="sm"/>
              <a:tailEnd type="none" len="sm" w="sm"/>
            </a:ln>
          </p:spPr>
        </p:sp>
        <p:sp>
          <p:nvSpPr>
            <p:cNvPr name="TextBox 26" id="26"/>
            <p:cNvSpPr txBox="true"/>
            <p:nvPr/>
          </p:nvSpPr>
          <p:spPr>
            <a:xfrm rot="0">
              <a:off x="0" y="3801671"/>
              <a:ext cx="8908010" cy="698500"/>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1024 + 768 </a:t>
              </a:r>
            </a:p>
          </p:txBody>
        </p:sp>
        <p:sp>
          <p:nvSpPr>
            <p:cNvPr name="TextBox 27" id="27"/>
            <p:cNvSpPr txBox="true"/>
            <p:nvPr/>
          </p:nvSpPr>
          <p:spPr>
            <a:xfrm rot="0">
              <a:off x="0" y="2978362"/>
              <a:ext cx="8908010" cy="53467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Embedding Dimensions</a:t>
              </a:r>
            </a:p>
          </p:txBody>
        </p:sp>
        <p:sp>
          <p:nvSpPr>
            <p:cNvPr name="TextBox 28" id="28"/>
            <p:cNvSpPr txBox="true"/>
            <p:nvPr/>
          </p:nvSpPr>
          <p:spPr>
            <a:xfrm rot="0">
              <a:off x="0" y="5324900"/>
              <a:ext cx="8908010" cy="53467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Temporal Features were added sperately</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520684" y="198030"/>
            <a:ext cx="18054087" cy="10088970"/>
            <a:chOff x="0" y="0"/>
            <a:chExt cx="452149" cy="252670"/>
          </a:xfrm>
        </p:grpSpPr>
        <p:sp>
          <p:nvSpPr>
            <p:cNvPr name="Freeform 3" id="3"/>
            <p:cNvSpPr/>
            <p:nvPr/>
          </p:nvSpPr>
          <p:spPr>
            <a:xfrm flipH="false" flipV="false" rot="0">
              <a:off x="0" y="0"/>
              <a:ext cx="452149" cy="252670"/>
            </a:xfrm>
            <a:custGeom>
              <a:avLst/>
              <a:gdLst/>
              <a:ahLst/>
              <a:cxnLst/>
              <a:rect r="r" b="b" t="t" l="l"/>
              <a:pathLst>
                <a:path h="252670" w="452149">
                  <a:moveTo>
                    <a:pt x="203200" y="0"/>
                  </a:moveTo>
                  <a:lnTo>
                    <a:pt x="248949" y="0"/>
                  </a:lnTo>
                  <a:lnTo>
                    <a:pt x="452149" y="252670"/>
                  </a:lnTo>
                  <a:lnTo>
                    <a:pt x="0" y="252670"/>
                  </a:lnTo>
                  <a:lnTo>
                    <a:pt x="203200" y="0"/>
                  </a:lnTo>
                  <a:close/>
                </a:path>
              </a:pathLst>
            </a:custGeom>
            <a:solidFill>
              <a:srgbClr val="E4E4E4"/>
            </a:solidFill>
          </p:spPr>
        </p:sp>
        <p:sp>
          <p:nvSpPr>
            <p:cNvPr name="TextBox 4" id="4"/>
            <p:cNvSpPr txBox="true"/>
            <p:nvPr/>
          </p:nvSpPr>
          <p:spPr>
            <a:xfrm>
              <a:off x="127000" y="-38100"/>
              <a:ext cx="198149"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4157561" y="0"/>
            <a:ext cx="14753038" cy="3370693"/>
            <a:chOff x="0" y="0"/>
            <a:chExt cx="819809" cy="187305"/>
          </a:xfrm>
        </p:grpSpPr>
        <p:sp>
          <p:nvSpPr>
            <p:cNvPr name="Freeform 6" id="6"/>
            <p:cNvSpPr/>
            <p:nvPr/>
          </p:nvSpPr>
          <p:spPr>
            <a:xfrm flipH="false" flipV="false" rot="0">
              <a:off x="0" y="0"/>
              <a:ext cx="819809" cy="187305"/>
            </a:xfrm>
            <a:custGeom>
              <a:avLst/>
              <a:gdLst/>
              <a:ahLst/>
              <a:cxnLst/>
              <a:rect r="r" b="b" t="t" l="l"/>
              <a:pathLst>
                <a:path h="187305" w="819809">
                  <a:moveTo>
                    <a:pt x="203200" y="0"/>
                  </a:moveTo>
                  <a:lnTo>
                    <a:pt x="616609" y="0"/>
                  </a:lnTo>
                  <a:lnTo>
                    <a:pt x="819809" y="187305"/>
                  </a:lnTo>
                  <a:lnTo>
                    <a:pt x="0" y="187305"/>
                  </a:lnTo>
                  <a:lnTo>
                    <a:pt x="203200" y="0"/>
                  </a:lnTo>
                  <a:close/>
                </a:path>
              </a:pathLst>
            </a:custGeom>
            <a:solidFill>
              <a:srgbClr val="E8223B"/>
            </a:solidFill>
          </p:spPr>
        </p:sp>
        <p:sp>
          <p:nvSpPr>
            <p:cNvPr name="TextBox 7" id="7"/>
            <p:cNvSpPr txBox="true"/>
            <p:nvPr/>
          </p:nvSpPr>
          <p:spPr>
            <a:xfrm>
              <a:off x="127000" y="-38100"/>
              <a:ext cx="565809" cy="22540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028700" y="1090565"/>
            <a:ext cx="6250719" cy="1285875"/>
          </a:xfrm>
          <a:prstGeom prst="rect">
            <a:avLst/>
          </a:prstGeom>
        </p:spPr>
        <p:txBody>
          <a:bodyPr anchor="t" rtlCol="false" tIns="0" lIns="0" bIns="0" rIns="0">
            <a:spAutoFit/>
          </a:bodyPr>
          <a:lstStyle/>
          <a:p>
            <a:pPr algn="l">
              <a:lnSpc>
                <a:spcPts val="10199"/>
              </a:lnSpc>
            </a:pPr>
            <a:r>
              <a:rPr lang="en-US" sz="8499" b="true">
                <a:solidFill>
                  <a:srgbClr val="FFFFFF"/>
                </a:solidFill>
                <a:latin typeface="TT Hoves Bold"/>
                <a:ea typeface="TT Hoves Bold"/>
                <a:cs typeface="TT Hoves Bold"/>
                <a:sym typeface="TT Hoves Bold"/>
              </a:rPr>
              <a:t>Model</a:t>
            </a:r>
          </a:p>
        </p:txBody>
      </p:sp>
      <p:sp>
        <p:nvSpPr>
          <p:cNvPr name="TextBox 9" id="9"/>
          <p:cNvSpPr txBox="true"/>
          <p:nvPr/>
        </p:nvSpPr>
        <p:spPr>
          <a:xfrm rot="0">
            <a:off x="1028700" y="5368360"/>
            <a:ext cx="6681008" cy="526256"/>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XGBoost: Set 1</a:t>
            </a:r>
          </a:p>
        </p:txBody>
      </p:sp>
      <p:sp>
        <p:nvSpPr>
          <p:cNvPr name="TextBox 10" id="10"/>
          <p:cNvSpPr txBox="true"/>
          <p:nvPr/>
        </p:nvSpPr>
        <p:spPr>
          <a:xfrm rot="0">
            <a:off x="1028700" y="4740162"/>
            <a:ext cx="6681008" cy="41529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Model 1</a:t>
            </a:r>
          </a:p>
        </p:txBody>
      </p:sp>
      <p:sp>
        <p:nvSpPr>
          <p:cNvPr name="TextBox 11" id="11"/>
          <p:cNvSpPr txBox="true"/>
          <p:nvPr/>
        </p:nvSpPr>
        <p:spPr>
          <a:xfrm rot="0">
            <a:off x="1028700" y="7038092"/>
            <a:ext cx="6681008" cy="526256"/>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FAISS: Set 1</a:t>
            </a:r>
          </a:p>
        </p:txBody>
      </p:sp>
      <p:sp>
        <p:nvSpPr>
          <p:cNvPr name="TextBox 12" id="12"/>
          <p:cNvSpPr txBox="true"/>
          <p:nvPr/>
        </p:nvSpPr>
        <p:spPr>
          <a:xfrm rot="0">
            <a:off x="1028700" y="6407514"/>
            <a:ext cx="6681008" cy="41529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Model 2</a:t>
            </a:r>
          </a:p>
        </p:txBody>
      </p:sp>
      <p:sp>
        <p:nvSpPr>
          <p:cNvPr name="TextBox 13" id="13"/>
          <p:cNvSpPr txBox="true"/>
          <p:nvPr/>
        </p:nvSpPr>
        <p:spPr>
          <a:xfrm rot="0">
            <a:off x="1028700" y="8707825"/>
            <a:ext cx="6681008" cy="526256"/>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XGBoost: Set 2</a:t>
            </a:r>
          </a:p>
        </p:txBody>
      </p:sp>
      <p:sp>
        <p:nvSpPr>
          <p:cNvPr name="TextBox 14" id="14"/>
          <p:cNvSpPr txBox="true"/>
          <p:nvPr/>
        </p:nvSpPr>
        <p:spPr>
          <a:xfrm rot="0">
            <a:off x="1028700" y="8079628"/>
            <a:ext cx="6681008" cy="41529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Model 3</a:t>
            </a:r>
          </a:p>
        </p:txBody>
      </p:sp>
      <p:sp>
        <p:nvSpPr>
          <p:cNvPr name="AutoShape 15" id="15"/>
          <p:cNvSpPr/>
          <p:nvPr/>
        </p:nvSpPr>
        <p:spPr>
          <a:xfrm>
            <a:off x="1028700" y="6179045"/>
            <a:ext cx="6492240" cy="0"/>
          </a:xfrm>
          <a:prstGeom prst="line">
            <a:avLst/>
          </a:prstGeom>
          <a:ln cap="flat" w="9525">
            <a:solidFill>
              <a:srgbClr val="2A2E3A"/>
            </a:solidFill>
            <a:prstDash val="solid"/>
            <a:headEnd type="none" len="sm" w="sm"/>
            <a:tailEnd type="none" len="sm" w="sm"/>
          </a:ln>
        </p:spPr>
      </p:sp>
      <p:sp>
        <p:nvSpPr>
          <p:cNvPr name="AutoShape 16" id="16"/>
          <p:cNvSpPr/>
          <p:nvPr/>
        </p:nvSpPr>
        <p:spPr>
          <a:xfrm>
            <a:off x="1028700" y="7851159"/>
            <a:ext cx="6492240" cy="0"/>
          </a:xfrm>
          <a:prstGeom prst="line">
            <a:avLst/>
          </a:prstGeom>
          <a:ln cap="flat" w="9525">
            <a:solidFill>
              <a:srgbClr val="2A2E3A"/>
            </a:solidFill>
            <a:prstDash val="solid"/>
            <a:headEnd type="none" len="sm" w="sm"/>
            <a:tailEnd type="none" len="sm" w="sm"/>
          </a:ln>
        </p:spPr>
      </p:sp>
      <p:grpSp>
        <p:nvGrpSpPr>
          <p:cNvPr name="Group 17" id="17"/>
          <p:cNvGrpSpPr/>
          <p:nvPr/>
        </p:nvGrpSpPr>
        <p:grpSpPr>
          <a:xfrm rot="0">
            <a:off x="13814230" y="9104312"/>
            <a:ext cx="5765006" cy="1336675"/>
            <a:chOff x="0" y="0"/>
            <a:chExt cx="7686674" cy="1782233"/>
          </a:xfrm>
        </p:grpSpPr>
        <p:grpSp>
          <p:nvGrpSpPr>
            <p:cNvPr name="Group 18" id="18"/>
            <p:cNvGrpSpPr/>
            <p:nvPr/>
          </p:nvGrpSpPr>
          <p:grpSpPr>
            <a:xfrm rot="0">
              <a:off x="0" y="0"/>
              <a:ext cx="7686674" cy="1782233"/>
              <a:chOff x="0" y="0"/>
              <a:chExt cx="1049690" cy="243381"/>
            </a:xfrm>
          </p:grpSpPr>
          <p:sp>
            <p:nvSpPr>
              <p:cNvPr name="Freeform 19" id="19"/>
              <p:cNvSpPr/>
              <p:nvPr/>
            </p:nvSpPr>
            <p:spPr>
              <a:xfrm flipH="false" flipV="false" rot="0">
                <a:off x="0" y="0"/>
                <a:ext cx="1049690" cy="243381"/>
              </a:xfrm>
              <a:custGeom>
                <a:avLst/>
                <a:gdLst/>
                <a:ahLst/>
                <a:cxnLst/>
                <a:rect r="r" b="b" t="t" l="l"/>
                <a:pathLst>
                  <a:path h="243381" w="1049690">
                    <a:moveTo>
                      <a:pt x="203200" y="0"/>
                    </a:moveTo>
                    <a:lnTo>
                      <a:pt x="846490" y="0"/>
                    </a:lnTo>
                    <a:lnTo>
                      <a:pt x="1049690" y="243381"/>
                    </a:lnTo>
                    <a:lnTo>
                      <a:pt x="0" y="243381"/>
                    </a:lnTo>
                    <a:lnTo>
                      <a:pt x="203200" y="0"/>
                    </a:lnTo>
                    <a:close/>
                  </a:path>
                </a:pathLst>
              </a:custGeom>
              <a:solidFill>
                <a:srgbClr val="A20E20"/>
              </a:solidFill>
            </p:spPr>
          </p:sp>
          <p:sp>
            <p:nvSpPr>
              <p:cNvPr name="TextBox 20" id="20"/>
              <p:cNvSpPr txBox="true"/>
              <p:nvPr/>
            </p:nvSpPr>
            <p:spPr>
              <a:xfrm>
                <a:off x="127000" y="-38100"/>
                <a:ext cx="795690" cy="281481"/>
              </a:xfrm>
              <a:prstGeom prst="rect">
                <a:avLst/>
              </a:prstGeom>
            </p:spPr>
            <p:txBody>
              <a:bodyPr anchor="ctr" rtlCol="false" tIns="50800" lIns="50800" bIns="50800" rIns="50800"/>
              <a:lstStyle/>
              <a:p>
                <a:pPr algn="ctr">
                  <a:lnSpc>
                    <a:spcPts val="2100"/>
                  </a:lnSpc>
                </a:pPr>
              </a:p>
            </p:txBody>
          </p:sp>
        </p:grpSp>
        <p:sp>
          <p:nvSpPr>
            <p:cNvPr name="TextBox 21" id="21"/>
            <p:cNvSpPr txBox="true"/>
            <p:nvPr/>
          </p:nvSpPr>
          <p:spPr>
            <a:xfrm rot="0">
              <a:off x="1942883" y="475615"/>
              <a:ext cx="2698286" cy="802428"/>
            </a:xfrm>
            <a:prstGeom prst="rect">
              <a:avLst/>
            </a:prstGeom>
          </p:spPr>
          <p:txBody>
            <a:bodyPr anchor="t" rtlCol="false" tIns="0" lIns="0" bIns="0" rIns="0">
              <a:spAutoFit/>
            </a:bodyPr>
            <a:lstStyle/>
            <a:p>
              <a:pPr algn="r" marL="0" indent="0" lvl="0">
                <a:lnSpc>
                  <a:spcPts val="2340"/>
                </a:lnSpc>
                <a:spcBef>
                  <a:spcPct val="0"/>
                </a:spcBef>
              </a:pPr>
              <a:r>
                <a:rPr lang="en-US" b="true" sz="1800">
                  <a:solidFill>
                    <a:srgbClr val="FFFFFF"/>
                  </a:solidFill>
                  <a:latin typeface="Helios Bold"/>
                  <a:ea typeface="Helios Bold"/>
                  <a:cs typeface="Helios Bold"/>
                  <a:sym typeface="Helios Bold"/>
                </a:rPr>
                <a:t>Selecting the best models</a:t>
              </a:r>
            </a:p>
          </p:txBody>
        </p:sp>
      </p:grpSp>
      <p:sp>
        <p:nvSpPr>
          <p:cNvPr name="TextBox 22" id="22"/>
          <p:cNvSpPr txBox="true"/>
          <p:nvPr/>
        </p:nvSpPr>
        <p:spPr>
          <a:xfrm rot="0">
            <a:off x="10473726" y="2946320"/>
            <a:ext cx="6681008" cy="526256"/>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LGBM: Set 1</a:t>
            </a:r>
          </a:p>
        </p:txBody>
      </p:sp>
      <p:sp>
        <p:nvSpPr>
          <p:cNvPr name="TextBox 23" id="23"/>
          <p:cNvSpPr txBox="true"/>
          <p:nvPr/>
        </p:nvSpPr>
        <p:spPr>
          <a:xfrm rot="0">
            <a:off x="10473726" y="2318123"/>
            <a:ext cx="6681008" cy="41529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Model 4</a:t>
            </a:r>
          </a:p>
        </p:txBody>
      </p:sp>
      <p:sp>
        <p:nvSpPr>
          <p:cNvPr name="TextBox 24" id="24"/>
          <p:cNvSpPr txBox="true"/>
          <p:nvPr/>
        </p:nvSpPr>
        <p:spPr>
          <a:xfrm rot="0">
            <a:off x="10473726" y="4598025"/>
            <a:ext cx="6681008" cy="1038225"/>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2A2E3A"/>
                </a:solidFill>
                <a:latin typeface="Helios Bold"/>
                <a:ea typeface="Helios Bold"/>
                <a:cs typeface="Helios Bold"/>
                <a:sym typeface="Helios Bold"/>
              </a:rPr>
              <a:t>An Ensemble: Using Weighted Average</a:t>
            </a:r>
          </a:p>
        </p:txBody>
      </p:sp>
      <p:sp>
        <p:nvSpPr>
          <p:cNvPr name="TextBox 25" id="25"/>
          <p:cNvSpPr txBox="true"/>
          <p:nvPr/>
        </p:nvSpPr>
        <p:spPr>
          <a:xfrm rot="0">
            <a:off x="10473726" y="3985475"/>
            <a:ext cx="6681008" cy="415290"/>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Final Model</a:t>
            </a:r>
          </a:p>
        </p:txBody>
      </p:sp>
      <p:sp>
        <p:nvSpPr>
          <p:cNvPr name="AutoShape 26" id="26"/>
          <p:cNvSpPr/>
          <p:nvPr/>
        </p:nvSpPr>
        <p:spPr>
          <a:xfrm>
            <a:off x="10473726" y="3757005"/>
            <a:ext cx="6492240" cy="0"/>
          </a:xfrm>
          <a:prstGeom prst="line">
            <a:avLst/>
          </a:prstGeom>
          <a:ln cap="flat" w="9525">
            <a:solidFill>
              <a:srgbClr val="2A2E3A"/>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DAF3idDdCBg</dc:identifier>
  <dcterms:modified xsi:type="dcterms:W3CDTF">2011-08-01T06:04:30Z</dcterms:modified>
  <cp:revision>1</cp:revision>
  <dc:title>Interiitadobe</dc:title>
</cp:coreProperties>
</file>